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Barlow" panose="00000500000000000000" pitchFamily="2" charset="0"/>
      <p:regular r:id="rId11"/>
      <p:bold r:id="rId12"/>
    </p:embeddedFont>
    <p:embeddedFont>
      <p:font typeface="Barlow Medium" panose="00000600000000000000" pitchFamily="2" charset="0"/>
      <p:regular r:id="rId13"/>
    </p:embeddedFont>
    <p:embeddedFont>
      <p:font typeface="Calibri" panose="020F0502020204030204" pitchFamily="34" charset="0"/>
      <p:regular r:id="rId14"/>
      <p:bold r:id="rId15"/>
      <p:italic r:id="rId16"/>
      <p:bold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9" d="100"/>
          <a:sy n="59" d="100"/>
        </p:scale>
        <p:origin x="70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5363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31.png"/><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972503"/>
            <a:ext cx="7415927" cy="1371600"/>
          </a:xfrm>
          <a:prstGeom prst="rect">
            <a:avLst/>
          </a:prstGeom>
          <a:noFill/>
          <a:ln/>
        </p:spPr>
        <p:txBody>
          <a:bodyPr wrap="square" lIns="0" tIns="0" rIns="0" bIns="0" rtlCol="0" anchor="t"/>
          <a:lstStyle/>
          <a:p>
            <a:pPr marL="0" indent="0" algn="l">
              <a:lnSpc>
                <a:spcPts val="5400"/>
              </a:lnSpc>
              <a:buNone/>
            </a:pPr>
            <a:r>
              <a:rPr lang="en-US" sz="4300" dirty="0">
                <a:solidFill>
                  <a:srgbClr val="FFFFFF"/>
                </a:solidFill>
                <a:latin typeface="Barlow Medium" pitchFamily="34" charset="0"/>
                <a:ea typeface="Barlow Medium" pitchFamily="34" charset="-122"/>
                <a:cs typeface="Barlow Medium" pitchFamily="34" charset="-120"/>
              </a:rPr>
              <a:t>Port Authority Traffic and Violation Analysis Report</a:t>
            </a:r>
            <a:endParaRPr lang="en-US" sz="4300" dirty="0"/>
          </a:p>
        </p:txBody>
      </p:sp>
      <p:sp>
        <p:nvSpPr>
          <p:cNvPr id="4" name="Text 1"/>
          <p:cNvSpPr/>
          <p:nvPr/>
        </p:nvSpPr>
        <p:spPr>
          <a:xfrm>
            <a:off x="6350437" y="2714387"/>
            <a:ext cx="7415927" cy="2370296"/>
          </a:xfrm>
          <a:prstGeom prst="rect">
            <a:avLst/>
          </a:prstGeom>
          <a:noFill/>
          <a:ln/>
        </p:spPr>
        <p:txBody>
          <a:bodyPr wrap="square" lIns="0" tIns="0" rIns="0" bIns="0" rtlCol="0" anchor="t"/>
          <a:lstStyle/>
          <a:p>
            <a:pPr marL="0" indent="0" algn="l">
              <a:lnSpc>
                <a:spcPts val="3100"/>
              </a:lnSpc>
              <a:buNone/>
            </a:pPr>
            <a:r>
              <a:rPr lang="en-US" sz="1900" dirty="0">
                <a:solidFill>
                  <a:srgbClr val="E5E0DF"/>
                </a:solidFill>
                <a:latin typeface="Barlow" pitchFamily="34" charset="0"/>
                <a:ea typeface="Barlow" pitchFamily="34" charset="-122"/>
                <a:cs typeface="Barlow" pitchFamily="34" charset="-120"/>
              </a:rPr>
              <a:t>This comprehensive analysis examines the factors affecting bridge and terminal usage, toll violations, and traffic patterns across Port Authority facilities. Our team conducted extensive modeling using XGBoost regression, SARIMA time series analysis, and Random Forest Classification to identify key insights and provide strategic recommendations.</a:t>
            </a:r>
            <a:endParaRPr lang="en-US" sz="1900" dirty="0"/>
          </a:p>
        </p:txBody>
      </p:sp>
      <p:sp>
        <p:nvSpPr>
          <p:cNvPr id="5" name="Text 2"/>
          <p:cNvSpPr/>
          <p:nvPr/>
        </p:nvSpPr>
        <p:spPr>
          <a:xfrm>
            <a:off x="6350437" y="5362337"/>
            <a:ext cx="7415927" cy="1185148"/>
          </a:xfrm>
          <a:prstGeom prst="rect">
            <a:avLst/>
          </a:prstGeom>
          <a:noFill/>
          <a:ln/>
        </p:spPr>
        <p:txBody>
          <a:bodyPr wrap="square" lIns="0" tIns="0" rIns="0" bIns="0" rtlCol="0" anchor="t"/>
          <a:lstStyle/>
          <a:p>
            <a:pPr marL="0" indent="0" algn="l">
              <a:lnSpc>
                <a:spcPts val="3100"/>
              </a:lnSpc>
              <a:buNone/>
            </a:pPr>
            <a:r>
              <a:rPr lang="en-US" sz="1900" dirty="0">
                <a:solidFill>
                  <a:srgbClr val="E5E0DF"/>
                </a:solidFill>
                <a:latin typeface="Barlow" pitchFamily="34" charset="0"/>
                <a:ea typeface="Barlow" pitchFamily="34" charset="-122"/>
                <a:cs typeface="Barlow" pitchFamily="34" charset="-120"/>
              </a:rPr>
              <a:t>The following presentation outlines our findings on traffic patterns, violation rates, and the impact of external factors like weather, holidays, and NYC events on Port Authority facilities.</a:t>
            </a:r>
            <a:endParaRPr lang="en-US" sz="1900" dirty="0"/>
          </a:p>
        </p:txBody>
      </p:sp>
      <p:sp>
        <p:nvSpPr>
          <p:cNvPr id="6" name="Shape 3"/>
          <p:cNvSpPr/>
          <p:nvPr/>
        </p:nvSpPr>
        <p:spPr>
          <a:xfrm>
            <a:off x="6350437" y="6843593"/>
            <a:ext cx="394930" cy="394930"/>
          </a:xfrm>
          <a:prstGeom prst="roundRect">
            <a:avLst>
              <a:gd name="adj" fmla="val 23151155"/>
            </a:avLst>
          </a:prstGeom>
          <a:noFill/>
          <a:ln w="7620">
            <a:solidFill>
              <a:srgbClr val="4D4D51"/>
            </a:solidFill>
            <a:prstDash val="solid"/>
          </a:ln>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3165" y="991672"/>
            <a:ext cx="4995982" cy="624483"/>
          </a:xfrm>
          <a:prstGeom prst="rect">
            <a:avLst/>
          </a:prstGeom>
          <a:noFill/>
          <a:ln/>
        </p:spPr>
        <p:txBody>
          <a:bodyPr wrap="none" lIns="0" tIns="0" rIns="0" bIns="0" rtlCol="0" anchor="t"/>
          <a:lstStyle/>
          <a:p>
            <a:pPr marL="0" indent="0" algn="l">
              <a:lnSpc>
                <a:spcPts val="4900"/>
              </a:lnSpc>
              <a:buNone/>
            </a:pPr>
            <a:r>
              <a:rPr lang="en-US" sz="3900" dirty="0">
                <a:solidFill>
                  <a:srgbClr val="FFFFFF"/>
                </a:solidFill>
                <a:latin typeface="Barlow Medium" pitchFamily="34" charset="0"/>
                <a:ea typeface="Barlow Medium" pitchFamily="34" charset="-122"/>
                <a:cs typeface="Barlow Medium" pitchFamily="34" charset="-120"/>
              </a:rPr>
              <a:t>Contribution</a:t>
            </a:r>
            <a:endParaRPr lang="en-US" sz="3900" dirty="0"/>
          </a:p>
        </p:txBody>
      </p:sp>
      <p:sp>
        <p:nvSpPr>
          <p:cNvPr id="4" name="Shape 1"/>
          <p:cNvSpPr/>
          <p:nvPr/>
        </p:nvSpPr>
        <p:spPr>
          <a:xfrm>
            <a:off x="6273165" y="1953339"/>
            <a:ext cx="3672840" cy="3428762"/>
          </a:xfrm>
          <a:prstGeom prst="roundRect">
            <a:avLst>
              <a:gd name="adj" fmla="val 2754"/>
            </a:avLst>
          </a:prstGeom>
          <a:solidFill>
            <a:srgbClr val="790709"/>
          </a:solidFill>
          <a:ln w="7620">
            <a:solidFill>
              <a:srgbClr val="922022"/>
            </a:solidFill>
            <a:prstDash val="solid"/>
          </a:ln>
        </p:spPr>
        <p:txBody>
          <a:bodyPr/>
          <a:lstStyle/>
          <a:p>
            <a:endParaRPr lang="en-US"/>
          </a:p>
        </p:txBody>
      </p:sp>
      <p:sp>
        <p:nvSpPr>
          <p:cNvPr id="5" name="Text 2"/>
          <p:cNvSpPr/>
          <p:nvPr/>
        </p:nvSpPr>
        <p:spPr>
          <a:xfrm>
            <a:off x="6505575" y="2185749"/>
            <a:ext cx="2675811" cy="312182"/>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Barlow Medium" pitchFamily="34" charset="0"/>
                <a:ea typeface="Barlow Medium" pitchFamily="34" charset="-122"/>
                <a:cs typeface="Barlow Medium" pitchFamily="34" charset="-120"/>
              </a:rPr>
              <a:t>Data Science &amp; Modeling</a:t>
            </a:r>
            <a:endParaRPr lang="en-US" sz="1950" dirty="0"/>
          </a:p>
        </p:txBody>
      </p:sp>
      <p:sp>
        <p:nvSpPr>
          <p:cNvPr id="6" name="Text 3"/>
          <p:cNvSpPr/>
          <p:nvPr/>
        </p:nvSpPr>
        <p:spPr>
          <a:xfrm>
            <a:off x="6505575" y="2632710"/>
            <a:ext cx="3208020" cy="2516981"/>
          </a:xfrm>
          <a:prstGeom prst="rect">
            <a:avLst/>
          </a:prstGeom>
          <a:noFill/>
          <a:ln/>
        </p:spPr>
        <p:txBody>
          <a:bodyPr wrap="square" lIns="0" tIns="0" rIns="0" bIns="0" rtlCol="0" anchor="t"/>
          <a:lstStyle/>
          <a:p>
            <a:pPr marL="0" indent="0" algn="l">
              <a:lnSpc>
                <a:spcPts val="2800"/>
              </a:lnSpc>
              <a:buNone/>
            </a:pPr>
            <a:r>
              <a:rPr lang="en-US" sz="1750" b="1" dirty="0">
                <a:solidFill>
                  <a:srgbClr val="E5E0DF"/>
                </a:solidFill>
                <a:latin typeface="Barlow" pitchFamily="34" charset="0"/>
                <a:ea typeface="Barlow" pitchFamily="34" charset="-122"/>
                <a:cs typeface="Barlow" pitchFamily="34" charset="-120"/>
              </a:rPr>
              <a:t> </a:t>
            </a:r>
            <a:r>
              <a:rPr lang="en-US" sz="1750" dirty="0">
                <a:solidFill>
                  <a:srgbClr val="E5E0DF"/>
                </a:solidFill>
                <a:latin typeface="Barlow" pitchFamily="34" charset="0"/>
                <a:ea typeface="Barlow" pitchFamily="34" charset="-122"/>
                <a:cs typeface="Barlow" pitchFamily="34" charset="-120"/>
              </a:rPr>
              <a:t>led XGBoost regression and SARIMA time series analysis. built the Random Forest Classifier for toll violations. conducted weather impact analysis and seasonality studies.</a:t>
            </a:r>
            <a:endParaRPr lang="en-US" sz="1750" dirty="0"/>
          </a:p>
        </p:txBody>
      </p:sp>
      <p:sp>
        <p:nvSpPr>
          <p:cNvPr id="7" name="Shape 4"/>
          <p:cNvSpPr/>
          <p:nvPr/>
        </p:nvSpPr>
        <p:spPr>
          <a:xfrm>
            <a:off x="10170795" y="1953339"/>
            <a:ext cx="3672840" cy="3428762"/>
          </a:xfrm>
          <a:prstGeom prst="roundRect">
            <a:avLst>
              <a:gd name="adj" fmla="val 2754"/>
            </a:avLst>
          </a:prstGeom>
          <a:solidFill>
            <a:srgbClr val="790709"/>
          </a:solidFill>
          <a:ln w="7620">
            <a:solidFill>
              <a:srgbClr val="922022"/>
            </a:solidFill>
            <a:prstDash val="solid"/>
          </a:ln>
        </p:spPr>
        <p:txBody>
          <a:bodyPr/>
          <a:lstStyle/>
          <a:p>
            <a:endParaRPr lang="en-US"/>
          </a:p>
        </p:txBody>
      </p:sp>
      <p:sp>
        <p:nvSpPr>
          <p:cNvPr id="8" name="Text 5"/>
          <p:cNvSpPr/>
          <p:nvPr/>
        </p:nvSpPr>
        <p:spPr>
          <a:xfrm>
            <a:off x="10403205" y="2185749"/>
            <a:ext cx="2497931" cy="312182"/>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Barlow Medium" pitchFamily="34" charset="0"/>
                <a:ea typeface="Barlow Medium" pitchFamily="34" charset="-122"/>
                <a:cs typeface="Barlow Medium" pitchFamily="34" charset="-120"/>
              </a:rPr>
              <a:t>Data Engineering</a:t>
            </a:r>
            <a:endParaRPr lang="en-US" sz="1950" dirty="0"/>
          </a:p>
        </p:txBody>
      </p:sp>
      <p:sp>
        <p:nvSpPr>
          <p:cNvPr id="9" name="Text 6"/>
          <p:cNvSpPr/>
          <p:nvPr/>
        </p:nvSpPr>
        <p:spPr>
          <a:xfrm>
            <a:off x="10403205" y="2632710"/>
            <a:ext cx="3208020" cy="1797844"/>
          </a:xfrm>
          <a:prstGeom prst="rect">
            <a:avLst/>
          </a:prstGeom>
          <a:noFill/>
          <a:ln/>
        </p:spPr>
        <p:txBody>
          <a:bodyPr wrap="square" lIns="0" tIns="0" rIns="0" bIns="0" rtlCol="0" anchor="t"/>
          <a:lstStyle/>
          <a:p>
            <a:pPr marL="0" indent="0" algn="l">
              <a:lnSpc>
                <a:spcPts val="2800"/>
              </a:lnSpc>
              <a:buNone/>
            </a:pPr>
            <a:r>
              <a:rPr lang="en-US" sz="1750" dirty="0">
                <a:solidFill>
                  <a:srgbClr val="E5E0DF"/>
                </a:solidFill>
                <a:latin typeface="Barlow" pitchFamily="34" charset="0"/>
                <a:ea typeface="Barlow" pitchFamily="34" charset="-122"/>
                <a:cs typeface="Barlow" pitchFamily="34" charset="-120"/>
              </a:rPr>
              <a:t>handled data cleaning, feature engineering for time variables and vehicle types, and prepared data for modeling and visualization phases.</a:t>
            </a:r>
            <a:endParaRPr lang="en-US" sz="1750" dirty="0"/>
          </a:p>
        </p:txBody>
      </p:sp>
      <p:sp>
        <p:nvSpPr>
          <p:cNvPr id="10" name="Shape 7"/>
          <p:cNvSpPr/>
          <p:nvPr/>
        </p:nvSpPr>
        <p:spPr>
          <a:xfrm>
            <a:off x="6273165" y="5606891"/>
            <a:ext cx="7570470" cy="1630918"/>
          </a:xfrm>
          <a:prstGeom prst="roundRect">
            <a:avLst>
              <a:gd name="adj" fmla="val 5790"/>
            </a:avLst>
          </a:prstGeom>
          <a:solidFill>
            <a:srgbClr val="790709"/>
          </a:solidFill>
          <a:ln w="7620">
            <a:solidFill>
              <a:srgbClr val="922022"/>
            </a:solidFill>
            <a:prstDash val="solid"/>
          </a:ln>
        </p:spPr>
        <p:txBody>
          <a:bodyPr/>
          <a:lstStyle/>
          <a:p>
            <a:endParaRPr lang="en-US"/>
          </a:p>
        </p:txBody>
      </p:sp>
      <p:sp>
        <p:nvSpPr>
          <p:cNvPr id="11" name="Text 8"/>
          <p:cNvSpPr/>
          <p:nvPr/>
        </p:nvSpPr>
        <p:spPr>
          <a:xfrm>
            <a:off x="6505575" y="5839301"/>
            <a:ext cx="2743438" cy="312182"/>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Barlow Medium" pitchFamily="34" charset="0"/>
                <a:ea typeface="Barlow Medium" pitchFamily="34" charset="-122"/>
                <a:cs typeface="Barlow Medium" pitchFamily="34" charset="-120"/>
              </a:rPr>
              <a:t>Reporting &amp; Visualization</a:t>
            </a:r>
            <a:endParaRPr lang="en-US" sz="1950" dirty="0"/>
          </a:p>
        </p:txBody>
      </p:sp>
      <p:sp>
        <p:nvSpPr>
          <p:cNvPr id="12" name="Text 9"/>
          <p:cNvSpPr/>
          <p:nvPr/>
        </p:nvSpPr>
        <p:spPr>
          <a:xfrm>
            <a:off x="6505575" y="6286262"/>
            <a:ext cx="7105650" cy="719138"/>
          </a:xfrm>
          <a:prstGeom prst="rect">
            <a:avLst/>
          </a:prstGeom>
          <a:noFill/>
          <a:ln/>
        </p:spPr>
        <p:txBody>
          <a:bodyPr wrap="square" lIns="0" tIns="0" rIns="0" bIns="0" rtlCol="0" anchor="t"/>
          <a:lstStyle/>
          <a:p>
            <a:pPr marL="0" indent="0" algn="l">
              <a:lnSpc>
                <a:spcPts val="2800"/>
              </a:lnSpc>
              <a:buNone/>
            </a:pPr>
            <a:r>
              <a:rPr lang="en-US" sz="1750" dirty="0">
                <a:solidFill>
                  <a:srgbClr val="E5E0DF"/>
                </a:solidFill>
                <a:latin typeface="Barlow" pitchFamily="34" charset="0"/>
                <a:ea typeface="Barlow" pitchFamily="34" charset="-122"/>
                <a:cs typeface="Barlow" pitchFamily="34" charset="-120"/>
              </a:rPr>
              <a:t>edited the final report and formatted the dashboard. and designed the Power BI dashboard layouts and visualizations.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1154" y="521613"/>
            <a:ext cx="8143756" cy="524708"/>
          </a:xfrm>
          <a:prstGeom prst="rect">
            <a:avLst/>
          </a:prstGeom>
          <a:noFill/>
          <a:ln/>
        </p:spPr>
        <p:txBody>
          <a:bodyPr wrap="none" lIns="0" tIns="0" rIns="0" bIns="0" rtlCol="0" anchor="t"/>
          <a:lstStyle/>
          <a:p>
            <a:pPr marL="0" indent="0" algn="l">
              <a:lnSpc>
                <a:spcPts val="4100"/>
              </a:lnSpc>
              <a:buNone/>
            </a:pPr>
            <a:r>
              <a:rPr lang="en-US" sz="3300" dirty="0">
                <a:solidFill>
                  <a:srgbClr val="FFFFFF"/>
                </a:solidFill>
                <a:latin typeface="Barlow Medium" pitchFamily="34" charset="0"/>
                <a:ea typeface="Barlow Medium" pitchFamily="34" charset="-122"/>
                <a:cs typeface="Barlow Medium" pitchFamily="34" charset="-120"/>
              </a:rPr>
              <a:t>Factors Affecting Bridge and Terminal Usage</a:t>
            </a:r>
            <a:endParaRPr lang="en-US" sz="3300" dirty="0"/>
          </a:p>
        </p:txBody>
      </p:sp>
      <p:pic>
        <p:nvPicPr>
          <p:cNvPr id="3" name="Image 0" descr="preencoded.png"/>
          <p:cNvPicPr>
            <a:picLocks noChangeAspect="1"/>
          </p:cNvPicPr>
          <p:nvPr/>
        </p:nvPicPr>
        <p:blipFill>
          <a:blip r:embed="rId3"/>
          <a:stretch>
            <a:fillRect/>
          </a:stretch>
        </p:blipFill>
        <p:spPr>
          <a:xfrm>
            <a:off x="3329345" y="1424107"/>
            <a:ext cx="1317427" cy="1055608"/>
          </a:xfrm>
          <a:prstGeom prst="rect">
            <a:avLst/>
          </a:prstGeom>
        </p:spPr>
      </p:pic>
      <p:pic>
        <p:nvPicPr>
          <p:cNvPr id="4" name="Image 1" descr="preencoded.png"/>
          <p:cNvPicPr>
            <a:picLocks noChangeAspect="1"/>
          </p:cNvPicPr>
          <p:nvPr/>
        </p:nvPicPr>
        <p:blipFill>
          <a:blip r:embed="rId4"/>
          <a:stretch>
            <a:fillRect/>
          </a:stretch>
        </p:blipFill>
        <p:spPr>
          <a:xfrm>
            <a:off x="3855125" y="1915835"/>
            <a:ext cx="265628" cy="332065"/>
          </a:xfrm>
          <a:prstGeom prst="rect">
            <a:avLst/>
          </a:prstGeom>
        </p:spPr>
      </p:pic>
      <p:sp>
        <p:nvSpPr>
          <p:cNvPr id="5" name="Text 1"/>
          <p:cNvSpPr/>
          <p:nvPr/>
        </p:nvSpPr>
        <p:spPr>
          <a:xfrm>
            <a:off x="4835604" y="1612940"/>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Time Factors</a:t>
            </a:r>
            <a:endParaRPr lang="en-US" sz="1650" dirty="0"/>
          </a:p>
        </p:txBody>
      </p:sp>
      <p:sp>
        <p:nvSpPr>
          <p:cNvPr id="6" name="Text 2"/>
          <p:cNvSpPr/>
          <p:nvPr/>
        </p:nvSpPr>
        <p:spPr>
          <a:xfrm>
            <a:off x="4835604" y="1988582"/>
            <a:ext cx="2534603"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Month, time of day, day of week</a:t>
            </a:r>
            <a:endParaRPr lang="en-US" sz="1450" dirty="0"/>
          </a:p>
        </p:txBody>
      </p:sp>
      <p:sp>
        <p:nvSpPr>
          <p:cNvPr id="7" name="Shape 3"/>
          <p:cNvSpPr/>
          <p:nvPr/>
        </p:nvSpPr>
        <p:spPr>
          <a:xfrm>
            <a:off x="4693920" y="2493764"/>
            <a:ext cx="9228177" cy="11430"/>
          </a:xfrm>
          <a:prstGeom prst="roundRect">
            <a:avLst>
              <a:gd name="adj" fmla="val 694230"/>
            </a:avLst>
          </a:prstGeom>
          <a:solidFill>
            <a:srgbClr val="922022"/>
          </a:solidFill>
          <a:ln/>
        </p:spPr>
        <p:txBody>
          <a:bodyPr/>
          <a:lstStyle/>
          <a:p>
            <a:endParaRPr lang="en-US"/>
          </a:p>
        </p:txBody>
      </p:sp>
      <p:pic>
        <p:nvPicPr>
          <p:cNvPr id="8" name="Image 2" descr="preencoded.png"/>
          <p:cNvPicPr>
            <a:picLocks noChangeAspect="1"/>
          </p:cNvPicPr>
          <p:nvPr/>
        </p:nvPicPr>
        <p:blipFill>
          <a:blip r:embed="rId5"/>
          <a:stretch>
            <a:fillRect/>
          </a:stretch>
        </p:blipFill>
        <p:spPr>
          <a:xfrm>
            <a:off x="2670572" y="2526863"/>
            <a:ext cx="2634972" cy="1055608"/>
          </a:xfrm>
          <a:prstGeom prst="rect">
            <a:avLst/>
          </a:prstGeom>
        </p:spPr>
      </p:pic>
      <p:pic>
        <p:nvPicPr>
          <p:cNvPr id="9" name="Image 3" descr="preencoded.png"/>
          <p:cNvPicPr>
            <a:picLocks noChangeAspect="1"/>
          </p:cNvPicPr>
          <p:nvPr/>
        </p:nvPicPr>
        <p:blipFill>
          <a:blip r:embed="rId6"/>
          <a:stretch>
            <a:fillRect/>
          </a:stretch>
        </p:blipFill>
        <p:spPr>
          <a:xfrm>
            <a:off x="3855125" y="2888575"/>
            <a:ext cx="265628" cy="332065"/>
          </a:xfrm>
          <a:prstGeom prst="rect">
            <a:avLst/>
          </a:prstGeom>
        </p:spPr>
      </p:pic>
      <p:sp>
        <p:nvSpPr>
          <p:cNvPr id="10" name="Text 4"/>
          <p:cNvSpPr/>
          <p:nvPr/>
        </p:nvSpPr>
        <p:spPr>
          <a:xfrm>
            <a:off x="5494377" y="2715697"/>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Facility Location</a:t>
            </a:r>
            <a:endParaRPr lang="en-US" sz="1650" dirty="0"/>
          </a:p>
        </p:txBody>
      </p:sp>
      <p:sp>
        <p:nvSpPr>
          <p:cNvPr id="11" name="Text 5"/>
          <p:cNvSpPr/>
          <p:nvPr/>
        </p:nvSpPr>
        <p:spPr>
          <a:xfrm>
            <a:off x="5494377" y="3091339"/>
            <a:ext cx="2538293"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GW Bridge, Holland Tunnel, etc.</a:t>
            </a:r>
            <a:endParaRPr lang="en-US" sz="1450" dirty="0"/>
          </a:p>
        </p:txBody>
      </p:sp>
      <p:sp>
        <p:nvSpPr>
          <p:cNvPr id="12" name="Shape 6"/>
          <p:cNvSpPr/>
          <p:nvPr/>
        </p:nvSpPr>
        <p:spPr>
          <a:xfrm>
            <a:off x="5352693" y="3596521"/>
            <a:ext cx="8569404" cy="11430"/>
          </a:xfrm>
          <a:prstGeom prst="roundRect">
            <a:avLst>
              <a:gd name="adj" fmla="val 694230"/>
            </a:avLst>
          </a:prstGeom>
          <a:solidFill>
            <a:srgbClr val="922022"/>
          </a:solidFill>
          <a:ln/>
        </p:spPr>
        <p:txBody>
          <a:bodyPr/>
          <a:lstStyle/>
          <a:p>
            <a:endParaRPr lang="en-US"/>
          </a:p>
        </p:txBody>
      </p:sp>
      <p:pic>
        <p:nvPicPr>
          <p:cNvPr id="13" name="Image 4" descr="preencoded.png"/>
          <p:cNvPicPr>
            <a:picLocks noChangeAspect="1"/>
          </p:cNvPicPr>
          <p:nvPr/>
        </p:nvPicPr>
        <p:blipFill>
          <a:blip r:embed="rId7"/>
          <a:stretch>
            <a:fillRect/>
          </a:stretch>
        </p:blipFill>
        <p:spPr>
          <a:xfrm>
            <a:off x="2011918" y="3629620"/>
            <a:ext cx="3952399" cy="1055608"/>
          </a:xfrm>
          <a:prstGeom prst="rect">
            <a:avLst/>
          </a:prstGeom>
        </p:spPr>
      </p:pic>
      <p:pic>
        <p:nvPicPr>
          <p:cNvPr id="14" name="Image 5" descr="preencoded.png"/>
          <p:cNvPicPr>
            <a:picLocks noChangeAspect="1"/>
          </p:cNvPicPr>
          <p:nvPr/>
        </p:nvPicPr>
        <p:blipFill>
          <a:blip r:embed="rId8"/>
          <a:stretch>
            <a:fillRect/>
          </a:stretch>
        </p:blipFill>
        <p:spPr>
          <a:xfrm>
            <a:off x="3855244" y="3991332"/>
            <a:ext cx="265628" cy="332065"/>
          </a:xfrm>
          <a:prstGeom prst="rect">
            <a:avLst/>
          </a:prstGeom>
        </p:spPr>
      </p:pic>
      <p:sp>
        <p:nvSpPr>
          <p:cNvPr id="15" name="Text 7"/>
          <p:cNvSpPr/>
          <p:nvPr/>
        </p:nvSpPr>
        <p:spPr>
          <a:xfrm>
            <a:off x="6153150" y="3818453"/>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Vehicle Type Mix</a:t>
            </a:r>
            <a:endParaRPr lang="en-US" sz="1650" dirty="0"/>
          </a:p>
        </p:txBody>
      </p:sp>
      <p:sp>
        <p:nvSpPr>
          <p:cNvPr id="16" name="Text 8"/>
          <p:cNvSpPr/>
          <p:nvPr/>
        </p:nvSpPr>
        <p:spPr>
          <a:xfrm>
            <a:off x="6153150" y="4194096"/>
            <a:ext cx="2607826"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Autos, small trucks, large trucks</a:t>
            </a:r>
            <a:endParaRPr lang="en-US" sz="1450" dirty="0"/>
          </a:p>
        </p:txBody>
      </p:sp>
      <p:sp>
        <p:nvSpPr>
          <p:cNvPr id="17" name="Shape 9"/>
          <p:cNvSpPr/>
          <p:nvPr/>
        </p:nvSpPr>
        <p:spPr>
          <a:xfrm>
            <a:off x="6011466" y="4699278"/>
            <a:ext cx="7910632" cy="11430"/>
          </a:xfrm>
          <a:prstGeom prst="roundRect">
            <a:avLst>
              <a:gd name="adj" fmla="val 694230"/>
            </a:avLst>
          </a:prstGeom>
          <a:solidFill>
            <a:srgbClr val="922022"/>
          </a:solidFill>
          <a:ln/>
        </p:spPr>
        <p:txBody>
          <a:bodyPr/>
          <a:lstStyle/>
          <a:p>
            <a:endParaRPr lang="en-US"/>
          </a:p>
        </p:txBody>
      </p:sp>
      <p:pic>
        <p:nvPicPr>
          <p:cNvPr id="18" name="Image 6" descr="preencoded.png"/>
          <p:cNvPicPr>
            <a:picLocks noChangeAspect="1"/>
          </p:cNvPicPr>
          <p:nvPr/>
        </p:nvPicPr>
        <p:blipFill>
          <a:blip r:embed="rId9"/>
          <a:stretch>
            <a:fillRect/>
          </a:stretch>
        </p:blipFill>
        <p:spPr>
          <a:xfrm>
            <a:off x="1353145" y="4732377"/>
            <a:ext cx="5269944" cy="1055608"/>
          </a:xfrm>
          <a:prstGeom prst="rect">
            <a:avLst/>
          </a:prstGeom>
        </p:spPr>
      </p:pic>
      <p:pic>
        <p:nvPicPr>
          <p:cNvPr id="19" name="Image 7" descr="preencoded.png"/>
          <p:cNvPicPr>
            <a:picLocks noChangeAspect="1"/>
          </p:cNvPicPr>
          <p:nvPr/>
        </p:nvPicPr>
        <p:blipFill>
          <a:blip r:embed="rId10"/>
          <a:stretch>
            <a:fillRect/>
          </a:stretch>
        </p:blipFill>
        <p:spPr>
          <a:xfrm>
            <a:off x="3855244" y="5094089"/>
            <a:ext cx="265628" cy="332065"/>
          </a:xfrm>
          <a:prstGeom prst="rect">
            <a:avLst/>
          </a:prstGeom>
        </p:spPr>
      </p:pic>
      <p:sp>
        <p:nvSpPr>
          <p:cNvPr id="20" name="Text 10"/>
          <p:cNvSpPr/>
          <p:nvPr/>
        </p:nvSpPr>
        <p:spPr>
          <a:xfrm>
            <a:off x="6811923" y="4921210"/>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Weather Conditions</a:t>
            </a:r>
            <a:endParaRPr lang="en-US" sz="1650" dirty="0"/>
          </a:p>
        </p:txBody>
      </p:sp>
      <p:sp>
        <p:nvSpPr>
          <p:cNvPr id="21" name="Text 11"/>
          <p:cNvSpPr/>
          <p:nvPr/>
        </p:nvSpPr>
        <p:spPr>
          <a:xfrm>
            <a:off x="6811923" y="5296853"/>
            <a:ext cx="2683312"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Precipitation, snow, temperature</a:t>
            </a:r>
            <a:endParaRPr lang="en-US" sz="1450" dirty="0"/>
          </a:p>
        </p:txBody>
      </p:sp>
      <p:sp>
        <p:nvSpPr>
          <p:cNvPr id="22" name="Shape 12"/>
          <p:cNvSpPr/>
          <p:nvPr/>
        </p:nvSpPr>
        <p:spPr>
          <a:xfrm>
            <a:off x="6670238" y="5802035"/>
            <a:ext cx="7251859" cy="11430"/>
          </a:xfrm>
          <a:prstGeom prst="roundRect">
            <a:avLst>
              <a:gd name="adj" fmla="val 694230"/>
            </a:avLst>
          </a:prstGeom>
          <a:solidFill>
            <a:srgbClr val="922022"/>
          </a:solidFill>
          <a:ln/>
        </p:spPr>
        <p:txBody>
          <a:bodyPr/>
          <a:lstStyle/>
          <a:p>
            <a:endParaRPr lang="en-US"/>
          </a:p>
        </p:txBody>
      </p:sp>
      <p:pic>
        <p:nvPicPr>
          <p:cNvPr id="23" name="Image 8" descr="preencoded.png"/>
          <p:cNvPicPr>
            <a:picLocks noChangeAspect="1"/>
          </p:cNvPicPr>
          <p:nvPr/>
        </p:nvPicPr>
        <p:blipFill>
          <a:blip r:embed="rId11"/>
          <a:stretch>
            <a:fillRect/>
          </a:stretch>
        </p:blipFill>
        <p:spPr>
          <a:xfrm>
            <a:off x="694373" y="5835134"/>
            <a:ext cx="6587490" cy="1055608"/>
          </a:xfrm>
          <a:prstGeom prst="rect">
            <a:avLst/>
          </a:prstGeom>
        </p:spPr>
      </p:pic>
      <p:pic>
        <p:nvPicPr>
          <p:cNvPr id="24" name="Image 9" descr="preencoded.png"/>
          <p:cNvPicPr>
            <a:picLocks noChangeAspect="1"/>
          </p:cNvPicPr>
          <p:nvPr/>
        </p:nvPicPr>
        <p:blipFill>
          <a:blip r:embed="rId12"/>
          <a:stretch>
            <a:fillRect/>
          </a:stretch>
        </p:blipFill>
        <p:spPr>
          <a:xfrm>
            <a:off x="3855244" y="6196846"/>
            <a:ext cx="265628" cy="332065"/>
          </a:xfrm>
          <a:prstGeom prst="rect">
            <a:avLst/>
          </a:prstGeom>
        </p:spPr>
      </p:pic>
      <p:sp>
        <p:nvSpPr>
          <p:cNvPr id="25" name="Text 13"/>
          <p:cNvSpPr/>
          <p:nvPr/>
        </p:nvSpPr>
        <p:spPr>
          <a:xfrm>
            <a:off x="7470696" y="6023967"/>
            <a:ext cx="2099191" cy="262295"/>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Payment Type</a:t>
            </a:r>
            <a:endParaRPr lang="en-US" sz="1650" dirty="0"/>
          </a:p>
        </p:txBody>
      </p:sp>
      <p:sp>
        <p:nvSpPr>
          <p:cNvPr id="26" name="Text 14"/>
          <p:cNvSpPr/>
          <p:nvPr/>
        </p:nvSpPr>
        <p:spPr>
          <a:xfrm>
            <a:off x="7470696" y="6399609"/>
            <a:ext cx="3379827" cy="302300"/>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EZPASS usage correlates with traffic flow</a:t>
            </a:r>
            <a:endParaRPr lang="en-US" sz="1450" dirty="0"/>
          </a:p>
        </p:txBody>
      </p:sp>
      <p:sp>
        <p:nvSpPr>
          <p:cNvPr id="27" name="Text 15"/>
          <p:cNvSpPr/>
          <p:nvPr/>
        </p:nvSpPr>
        <p:spPr>
          <a:xfrm>
            <a:off x="661154" y="7103269"/>
            <a:ext cx="13308092" cy="604599"/>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Our XGBoost regression model revealed that time-related variables and facility location had the highest feature importance scores. Weather conditions, particularly precipitation and snow events, consistently correlated with significant dips in traffic counts.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86013" y="494109"/>
            <a:ext cx="3086100" cy="385763"/>
          </a:xfrm>
          <a:prstGeom prst="rect">
            <a:avLst/>
          </a:prstGeom>
          <a:noFill/>
          <a:ln/>
        </p:spPr>
        <p:txBody>
          <a:bodyPr wrap="none" lIns="0" tIns="0" rIns="0" bIns="0" rtlCol="0" anchor="t"/>
          <a:lstStyle/>
          <a:p>
            <a:pPr marL="0" indent="0" algn="l">
              <a:lnSpc>
                <a:spcPts val="3000"/>
              </a:lnSpc>
              <a:buNone/>
            </a:pPr>
            <a:r>
              <a:rPr lang="en-US" sz="2400" dirty="0">
                <a:solidFill>
                  <a:srgbClr val="FFFFFF"/>
                </a:solidFill>
                <a:latin typeface="Barlow Medium" pitchFamily="34" charset="0"/>
                <a:ea typeface="Barlow Medium" pitchFamily="34" charset="-122"/>
                <a:cs typeface="Barlow Medium" pitchFamily="34" charset="-120"/>
              </a:rPr>
              <a:t>Toll Violation Analysis</a:t>
            </a:r>
            <a:endParaRPr lang="en-US" sz="2400" dirty="0"/>
          </a:p>
        </p:txBody>
      </p:sp>
      <p:sp>
        <p:nvSpPr>
          <p:cNvPr id="4" name="Text 1"/>
          <p:cNvSpPr/>
          <p:nvPr/>
        </p:nvSpPr>
        <p:spPr>
          <a:xfrm>
            <a:off x="486013" y="1157526"/>
            <a:ext cx="8171974" cy="458272"/>
          </a:xfrm>
          <a:prstGeom prst="rect">
            <a:avLst/>
          </a:prstGeom>
          <a:noFill/>
          <a:ln/>
        </p:spPr>
        <p:txBody>
          <a:bodyPr wrap="none" lIns="0" tIns="0" rIns="0" bIns="0" rtlCol="0" anchor="t"/>
          <a:lstStyle/>
          <a:p>
            <a:pPr marL="0" indent="0" algn="ctr">
              <a:lnSpc>
                <a:spcPts val="3600"/>
              </a:lnSpc>
              <a:buNone/>
            </a:pPr>
            <a:r>
              <a:rPr lang="en-US" sz="3600" dirty="0">
                <a:solidFill>
                  <a:srgbClr val="E5E0DF"/>
                </a:solidFill>
                <a:latin typeface="Barlow Medium" pitchFamily="34" charset="0"/>
                <a:ea typeface="Barlow Medium" pitchFamily="34" charset="-122"/>
                <a:cs typeface="Barlow Medium" pitchFamily="34" charset="-120"/>
              </a:rPr>
              <a:t>9.5%</a:t>
            </a:r>
            <a:endParaRPr lang="en-US" sz="3600" dirty="0"/>
          </a:p>
        </p:txBody>
      </p:sp>
      <p:sp>
        <p:nvSpPr>
          <p:cNvPr id="5" name="Text 2"/>
          <p:cNvSpPr/>
          <p:nvPr/>
        </p:nvSpPr>
        <p:spPr>
          <a:xfrm>
            <a:off x="3800475" y="1789271"/>
            <a:ext cx="1543050" cy="192881"/>
          </a:xfrm>
          <a:prstGeom prst="rect">
            <a:avLst/>
          </a:prstGeom>
          <a:noFill/>
          <a:ln/>
        </p:spPr>
        <p:txBody>
          <a:bodyPr wrap="none" lIns="0" tIns="0" rIns="0" bIns="0" rtlCol="0" anchor="t"/>
          <a:lstStyle/>
          <a:p>
            <a:pPr marL="0" indent="0" algn="ctr">
              <a:lnSpc>
                <a:spcPts val="1500"/>
              </a:lnSpc>
              <a:buNone/>
            </a:pPr>
            <a:r>
              <a:rPr lang="en-US" sz="1200" dirty="0">
                <a:solidFill>
                  <a:srgbClr val="E5E0DF"/>
                </a:solidFill>
                <a:latin typeface="Barlow Medium" pitchFamily="34" charset="0"/>
                <a:ea typeface="Barlow Medium" pitchFamily="34" charset="-122"/>
                <a:cs typeface="Barlow Medium" pitchFamily="34" charset="-120"/>
              </a:rPr>
              <a:t>Violation Rate</a:t>
            </a:r>
            <a:endParaRPr lang="en-US" sz="1200" dirty="0"/>
          </a:p>
        </p:txBody>
      </p:sp>
      <p:sp>
        <p:nvSpPr>
          <p:cNvPr id="6" name="Text 3"/>
          <p:cNvSpPr/>
          <p:nvPr/>
        </p:nvSpPr>
        <p:spPr>
          <a:xfrm>
            <a:off x="486013" y="2065377"/>
            <a:ext cx="8171974" cy="222052"/>
          </a:xfrm>
          <a:prstGeom prst="rect">
            <a:avLst/>
          </a:prstGeom>
          <a:noFill/>
          <a:ln/>
        </p:spPr>
        <p:txBody>
          <a:bodyPr wrap="none" lIns="0" tIns="0" rIns="0" bIns="0" rtlCol="0" anchor="t"/>
          <a:lstStyle/>
          <a:p>
            <a:pPr marL="0" indent="0" algn="ctr">
              <a:lnSpc>
                <a:spcPts val="1700"/>
              </a:lnSpc>
              <a:buNone/>
            </a:pPr>
            <a:r>
              <a:rPr lang="en-US" sz="1050" dirty="0">
                <a:solidFill>
                  <a:srgbClr val="E5E0DF"/>
                </a:solidFill>
                <a:latin typeface="Barlow" pitchFamily="34" charset="0"/>
                <a:ea typeface="Barlow" pitchFamily="34" charset="-122"/>
                <a:cs typeface="Barlow" pitchFamily="34" charset="-120"/>
              </a:rPr>
              <a:t>Percentage of total transactions</a:t>
            </a:r>
            <a:endParaRPr lang="en-US" sz="1050" dirty="0"/>
          </a:p>
        </p:txBody>
      </p:sp>
      <p:sp>
        <p:nvSpPr>
          <p:cNvPr id="7" name="Text 4"/>
          <p:cNvSpPr/>
          <p:nvPr/>
        </p:nvSpPr>
        <p:spPr>
          <a:xfrm>
            <a:off x="486013" y="2773442"/>
            <a:ext cx="8171974" cy="458272"/>
          </a:xfrm>
          <a:prstGeom prst="rect">
            <a:avLst/>
          </a:prstGeom>
          <a:noFill/>
          <a:ln/>
        </p:spPr>
        <p:txBody>
          <a:bodyPr wrap="none" lIns="0" tIns="0" rIns="0" bIns="0" rtlCol="0" anchor="t"/>
          <a:lstStyle/>
          <a:p>
            <a:pPr marL="0" indent="0" algn="ctr">
              <a:lnSpc>
                <a:spcPts val="3600"/>
              </a:lnSpc>
              <a:buNone/>
            </a:pPr>
            <a:r>
              <a:rPr lang="en-US" sz="3600" dirty="0">
                <a:solidFill>
                  <a:srgbClr val="E5E0DF"/>
                </a:solidFill>
                <a:latin typeface="Barlow Medium" pitchFamily="34" charset="0"/>
                <a:ea typeface="Barlow Medium" pitchFamily="34" charset="-122"/>
                <a:cs typeface="Barlow Medium" pitchFamily="34" charset="-120"/>
              </a:rPr>
              <a:t>98%</a:t>
            </a:r>
            <a:endParaRPr lang="en-US" sz="3600" dirty="0"/>
          </a:p>
        </p:txBody>
      </p:sp>
      <p:sp>
        <p:nvSpPr>
          <p:cNvPr id="8" name="Text 5"/>
          <p:cNvSpPr/>
          <p:nvPr/>
        </p:nvSpPr>
        <p:spPr>
          <a:xfrm>
            <a:off x="3800475" y="3405188"/>
            <a:ext cx="1543050" cy="192881"/>
          </a:xfrm>
          <a:prstGeom prst="rect">
            <a:avLst/>
          </a:prstGeom>
          <a:noFill/>
          <a:ln/>
        </p:spPr>
        <p:txBody>
          <a:bodyPr wrap="none" lIns="0" tIns="0" rIns="0" bIns="0" rtlCol="0" anchor="t"/>
          <a:lstStyle/>
          <a:p>
            <a:pPr marL="0" indent="0" algn="ctr">
              <a:lnSpc>
                <a:spcPts val="1500"/>
              </a:lnSpc>
              <a:buNone/>
            </a:pPr>
            <a:r>
              <a:rPr lang="en-US" sz="1200" dirty="0">
                <a:solidFill>
                  <a:srgbClr val="E5E0DF"/>
                </a:solidFill>
                <a:latin typeface="Barlow Medium" pitchFamily="34" charset="0"/>
                <a:ea typeface="Barlow Medium" pitchFamily="34" charset="-122"/>
                <a:cs typeface="Barlow Medium" pitchFamily="34" charset="-120"/>
              </a:rPr>
              <a:t>Model Accuracy</a:t>
            </a:r>
            <a:endParaRPr lang="en-US" sz="1200" dirty="0"/>
          </a:p>
        </p:txBody>
      </p:sp>
      <p:sp>
        <p:nvSpPr>
          <p:cNvPr id="9" name="Text 6"/>
          <p:cNvSpPr/>
          <p:nvPr/>
        </p:nvSpPr>
        <p:spPr>
          <a:xfrm>
            <a:off x="486013" y="3681293"/>
            <a:ext cx="8171974" cy="222052"/>
          </a:xfrm>
          <a:prstGeom prst="rect">
            <a:avLst/>
          </a:prstGeom>
          <a:noFill/>
          <a:ln/>
        </p:spPr>
        <p:txBody>
          <a:bodyPr wrap="none" lIns="0" tIns="0" rIns="0" bIns="0" rtlCol="0" anchor="t"/>
          <a:lstStyle/>
          <a:p>
            <a:pPr marL="0" indent="0" algn="ctr">
              <a:lnSpc>
                <a:spcPts val="1700"/>
              </a:lnSpc>
              <a:buNone/>
            </a:pPr>
            <a:r>
              <a:rPr lang="en-US" sz="1050" dirty="0">
                <a:solidFill>
                  <a:srgbClr val="E5E0DF"/>
                </a:solidFill>
                <a:latin typeface="Barlow" pitchFamily="34" charset="0"/>
                <a:ea typeface="Barlow" pitchFamily="34" charset="-122"/>
                <a:cs typeface="Barlow" pitchFamily="34" charset="-120"/>
              </a:rPr>
              <a:t>Random Forest Classifier performance</a:t>
            </a:r>
            <a:endParaRPr lang="en-US" sz="1050" dirty="0"/>
          </a:p>
        </p:txBody>
      </p:sp>
      <p:sp>
        <p:nvSpPr>
          <p:cNvPr id="10" name="Text 7"/>
          <p:cNvSpPr/>
          <p:nvPr/>
        </p:nvSpPr>
        <p:spPr>
          <a:xfrm>
            <a:off x="486013" y="4389358"/>
            <a:ext cx="8171974" cy="458272"/>
          </a:xfrm>
          <a:prstGeom prst="rect">
            <a:avLst/>
          </a:prstGeom>
          <a:noFill/>
          <a:ln/>
        </p:spPr>
        <p:txBody>
          <a:bodyPr wrap="none" lIns="0" tIns="0" rIns="0" bIns="0" rtlCol="0" anchor="t"/>
          <a:lstStyle/>
          <a:p>
            <a:pPr marL="0" indent="0" algn="ctr">
              <a:lnSpc>
                <a:spcPts val="3600"/>
              </a:lnSpc>
              <a:buNone/>
            </a:pPr>
            <a:r>
              <a:rPr lang="en-US" sz="3600" dirty="0">
                <a:solidFill>
                  <a:srgbClr val="E5E0DF"/>
                </a:solidFill>
                <a:latin typeface="Barlow Medium" pitchFamily="34" charset="0"/>
                <a:ea typeface="Barlow Medium" pitchFamily="34" charset="-122"/>
                <a:cs typeface="Barlow Medium" pitchFamily="34" charset="-120"/>
              </a:rPr>
              <a:t>98%</a:t>
            </a:r>
            <a:endParaRPr lang="en-US" sz="3600" dirty="0"/>
          </a:p>
        </p:txBody>
      </p:sp>
      <p:sp>
        <p:nvSpPr>
          <p:cNvPr id="11" name="Text 8"/>
          <p:cNvSpPr/>
          <p:nvPr/>
        </p:nvSpPr>
        <p:spPr>
          <a:xfrm>
            <a:off x="3800475" y="5021104"/>
            <a:ext cx="1543050" cy="192881"/>
          </a:xfrm>
          <a:prstGeom prst="rect">
            <a:avLst/>
          </a:prstGeom>
          <a:noFill/>
          <a:ln/>
        </p:spPr>
        <p:txBody>
          <a:bodyPr wrap="none" lIns="0" tIns="0" rIns="0" bIns="0" rtlCol="0" anchor="t"/>
          <a:lstStyle/>
          <a:p>
            <a:pPr marL="0" indent="0" algn="ctr">
              <a:lnSpc>
                <a:spcPts val="1500"/>
              </a:lnSpc>
              <a:buNone/>
            </a:pPr>
            <a:r>
              <a:rPr lang="en-US" sz="1200" dirty="0">
                <a:solidFill>
                  <a:srgbClr val="E5E0DF"/>
                </a:solidFill>
                <a:latin typeface="Barlow Medium" pitchFamily="34" charset="0"/>
                <a:ea typeface="Barlow Medium" pitchFamily="34" charset="-122"/>
                <a:cs typeface="Barlow Medium" pitchFamily="34" charset="-120"/>
              </a:rPr>
              <a:t>Precision</a:t>
            </a:r>
            <a:endParaRPr lang="en-US" sz="1200" dirty="0"/>
          </a:p>
        </p:txBody>
      </p:sp>
      <p:sp>
        <p:nvSpPr>
          <p:cNvPr id="12" name="Text 9"/>
          <p:cNvSpPr/>
          <p:nvPr/>
        </p:nvSpPr>
        <p:spPr>
          <a:xfrm>
            <a:off x="486013" y="5297210"/>
            <a:ext cx="8171974" cy="222052"/>
          </a:xfrm>
          <a:prstGeom prst="rect">
            <a:avLst/>
          </a:prstGeom>
          <a:noFill/>
          <a:ln/>
        </p:spPr>
        <p:txBody>
          <a:bodyPr wrap="none" lIns="0" tIns="0" rIns="0" bIns="0" rtlCol="0" anchor="t"/>
          <a:lstStyle/>
          <a:p>
            <a:pPr marL="0" indent="0" algn="ctr">
              <a:lnSpc>
                <a:spcPts val="1700"/>
              </a:lnSpc>
              <a:buNone/>
            </a:pPr>
            <a:r>
              <a:rPr lang="en-US" sz="1050" dirty="0">
                <a:solidFill>
                  <a:srgbClr val="E5E0DF"/>
                </a:solidFill>
                <a:latin typeface="Barlow" pitchFamily="34" charset="0"/>
                <a:ea typeface="Barlow" pitchFamily="34" charset="-122"/>
                <a:cs typeface="Barlow" pitchFamily="34" charset="-120"/>
              </a:rPr>
              <a:t>For violation class identification</a:t>
            </a:r>
            <a:endParaRPr lang="en-US" sz="1050" dirty="0"/>
          </a:p>
        </p:txBody>
      </p:sp>
      <p:sp>
        <p:nvSpPr>
          <p:cNvPr id="13" name="Text 10"/>
          <p:cNvSpPr/>
          <p:nvPr/>
        </p:nvSpPr>
        <p:spPr>
          <a:xfrm>
            <a:off x="486013" y="6005274"/>
            <a:ext cx="8171974" cy="458272"/>
          </a:xfrm>
          <a:prstGeom prst="rect">
            <a:avLst/>
          </a:prstGeom>
          <a:noFill/>
          <a:ln/>
        </p:spPr>
        <p:txBody>
          <a:bodyPr wrap="none" lIns="0" tIns="0" rIns="0" bIns="0" rtlCol="0" anchor="t"/>
          <a:lstStyle/>
          <a:p>
            <a:pPr marL="0" indent="0" algn="ctr">
              <a:lnSpc>
                <a:spcPts val="3600"/>
              </a:lnSpc>
              <a:buNone/>
            </a:pPr>
            <a:r>
              <a:rPr lang="en-US" sz="3600" dirty="0">
                <a:solidFill>
                  <a:srgbClr val="E5E0DF"/>
                </a:solidFill>
                <a:latin typeface="Barlow Medium" pitchFamily="34" charset="0"/>
                <a:ea typeface="Barlow Medium" pitchFamily="34" charset="-122"/>
                <a:cs typeface="Barlow Medium" pitchFamily="34" charset="-120"/>
              </a:rPr>
              <a:t>99%</a:t>
            </a:r>
            <a:endParaRPr lang="en-US" sz="3600" dirty="0"/>
          </a:p>
        </p:txBody>
      </p:sp>
      <p:sp>
        <p:nvSpPr>
          <p:cNvPr id="14" name="Text 11"/>
          <p:cNvSpPr/>
          <p:nvPr/>
        </p:nvSpPr>
        <p:spPr>
          <a:xfrm>
            <a:off x="3800475" y="6637020"/>
            <a:ext cx="1543050" cy="192881"/>
          </a:xfrm>
          <a:prstGeom prst="rect">
            <a:avLst/>
          </a:prstGeom>
          <a:noFill/>
          <a:ln/>
        </p:spPr>
        <p:txBody>
          <a:bodyPr wrap="none" lIns="0" tIns="0" rIns="0" bIns="0" rtlCol="0" anchor="t"/>
          <a:lstStyle/>
          <a:p>
            <a:pPr marL="0" indent="0" algn="ctr">
              <a:lnSpc>
                <a:spcPts val="1500"/>
              </a:lnSpc>
              <a:buNone/>
            </a:pPr>
            <a:r>
              <a:rPr lang="en-US" sz="1200" dirty="0">
                <a:solidFill>
                  <a:srgbClr val="E5E0DF"/>
                </a:solidFill>
                <a:latin typeface="Barlow Medium" pitchFamily="34" charset="0"/>
                <a:ea typeface="Barlow Medium" pitchFamily="34" charset="-122"/>
                <a:cs typeface="Barlow Medium" pitchFamily="34" charset="-120"/>
              </a:rPr>
              <a:t>Recall</a:t>
            </a:r>
            <a:endParaRPr lang="en-US" sz="1200" dirty="0"/>
          </a:p>
        </p:txBody>
      </p:sp>
      <p:sp>
        <p:nvSpPr>
          <p:cNvPr id="15" name="Text 12"/>
          <p:cNvSpPr/>
          <p:nvPr/>
        </p:nvSpPr>
        <p:spPr>
          <a:xfrm>
            <a:off x="486013" y="6913126"/>
            <a:ext cx="8171974" cy="222052"/>
          </a:xfrm>
          <a:prstGeom prst="rect">
            <a:avLst/>
          </a:prstGeom>
          <a:noFill/>
          <a:ln/>
        </p:spPr>
        <p:txBody>
          <a:bodyPr wrap="none" lIns="0" tIns="0" rIns="0" bIns="0" rtlCol="0" anchor="t"/>
          <a:lstStyle/>
          <a:p>
            <a:pPr marL="0" indent="0" algn="ctr">
              <a:lnSpc>
                <a:spcPts val="1700"/>
              </a:lnSpc>
              <a:buNone/>
            </a:pPr>
            <a:r>
              <a:rPr lang="en-US" sz="1050" dirty="0">
                <a:solidFill>
                  <a:srgbClr val="E5E0DF"/>
                </a:solidFill>
                <a:latin typeface="Barlow" pitchFamily="34" charset="0"/>
                <a:ea typeface="Barlow" pitchFamily="34" charset="-122"/>
                <a:cs typeface="Barlow" pitchFamily="34" charset="-120"/>
              </a:rPr>
              <a:t>For violation class identification</a:t>
            </a:r>
            <a:endParaRPr lang="en-US" sz="1050" dirty="0"/>
          </a:p>
        </p:txBody>
      </p:sp>
      <p:sp>
        <p:nvSpPr>
          <p:cNvPr id="16" name="Text 13"/>
          <p:cNvSpPr/>
          <p:nvPr/>
        </p:nvSpPr>
        <p:spPr>
          <a:xfrm>
            <a:off x="486013" y="7291388"/>
            <a:ext cx="8171974" cy="444103"/>
          </a:xfrm>
          <a:prstGeom prst="rect">
            <a:avLst/>
          </a:prstGeom>
          <a:noFill/>
          <a:ln/>
        </p:spPr>
        <p:txBody>
          <a:bodyPr wrap="square" lIns="0" tIns="0" rIns="0" bIns="0" rtlCol="0" anchor="t"/>
          <a:lstStyle/>
          <a:p>
            <a:pPr marL="0" indent="0" algn="l">
              <a:lnSpc>
                <a:spcPts val="1700"/>
              </a:lnSpc>
              <a:buNone/>
            </a:pPr>
            <a:r>
              <a:rPr lang="en-US" sz="1050" dirty="0">
                <a:solidFill>
                  <a:srgbClr val="E5E0DF"/>
                </a:solidFill>
                <a:latin typeface="Barlow" pitchFamily="34" charset="0"/>
                <a:ea typeface="Barlow" pitchFamily="34" charset="-122"/>
                <a:cs typeface="Barlow" pitchFamily="34" charset="-120"/>
              </a:rPr>
              <a:t>Our Random Forest Classifier achieved exceptional performance in identifying toll violations across Port Authority facilities. The Power BI dashboard visualizes total violators by facility and month, revealing clear patterns related to time, facility type, and weather conditions.</a:t>
            </a:r>
            <a:endParaRPr lang="en-US"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6484" y="558403"/>
            <a:ext cx="5934908" cy="531852"/>
          </a:xfrm>
          <a:prstGeom prst="rect">
            <a:avLst/>
          </a:prstGeom>
          <a:noFill/>
          <a:ln/>
        </p:spPr>
        <p:txBody>
          <a:bodyPr wrap="none" lIns="0" tIns="0" rIns="0" bIns="0" rtlCol="0" anchor="t"/>
          <a:lstStyle/>
          <a:p>
            <a:pPr marL="0" indent="0" algn="l">
              <a:lnSpc>
                <a:spcPts val="4150"/>
              </a:lnSpc>
              <a:buNone/>
            </a:pPr>
            <a:r>
              <a:rPr lang="en-US" sz="3350" dirty="0">
                <a:solidFill>
                  <a:srgbClr val="FFFFFF"/>
                </a:solidFill>
                <a:latin typeface="Barlow Medium" pitchFamily="34" charset="0"/>
                <a:ea typeface="Barlow Medium" pitchFamily="34" charset="-122"/>
                <a:cs typeface="Barlow Medium" pitchFamily="34" charset="-120"/>
              </a:rPr>
              <a:t>Traffic Patterns and Seasonality</a:t>
            </a:r>
            <a:endParaRPr lang="en-US" sz="3350" dirty="0"/>
          </a:p>
        </p:txBody>
      </p:sp>
      <p:sp>
        <p:nvSpPr>
          <p:cNvPr id="4" name="Shape 1"/>
          <p:cNvSpPr/>
          <p:nvPr/>
        </p:nvSpPr>
        <p:spPr>
          <a:xfrm>
            <a:off x="6371868" y="1377434"/>
            <a:ext cx="22860" cy="4853464"/>
          </a:xfrm>
          <a:prstGeom prst="roundRect">
            <a:avLst>
              <a:gd name="adj" fmla="val 351809"/>
            </a:avLst>
          </a:prstGeom>
          <a:solidFill>
            <a:srgbClr val="922022"/>
          </a:solidFill>
          <a:ln/>
        </p:spPr>
        <p:txBody>
          <a:bodyPr/>
          <a:lstStyle/>
          <a:p>
            <a:endParaRPr lang="en-US"/>
          </a:p>
        </p:txBody>
      </p:sp>
      <p:sp>
        <p:nvSpPr>
          <p:cNvPr id="5" name="Shape 2"/>
          <p:cNvSpPr/>
          <p:nvPr/>
        </p:nvSpPr>
        <p:spPr>
          <a:xfrm>
            <a:off x="6564392" y="1796772"/>
            <a:ext cx="574358" cy="22860"/>
          </a:xfrm>
          <a:prstGeom prst="roundRect">
            <a:avLst>
              <a:gd name="adj" fmla="val 351809"/>
            </a:avLst>
          </a:prstGeom>
          <a:solidFill>
            <a:srgbClr val="922022"/>
          </a:solidFill>
          <a:ln/>
        </p:spPr>
        <p:txBody>
          <a:bodyPr/>
          <a:lstStyle/>
          <a:p>
            <a:endParaRPr lang="en-US"/>
          </a:p>
        </p:txBody>
      </p:sp>
      <p:sp>
        <p:nvSpPr>
          <p:cNvPr id="6" name="Shape 3"/>
          <p:cNvSpPr/>
          <p:nvPr/>
        </p:nvSpPr>
        <p:spPr>
          <a:xfrm>
            <a:off x="6156484" y="1592818"/>
            <a:ext cx="430768" cy="430768"/>
          </a:xfrm>
          <a:prstGeom prst="roundRect">
            <a:avLst>
              <a:gd name="adj" fmla="val 18670"/>
            </a:avLst>
          </a:prstGeom>
          <a:solidFill>
            <a:srgbClr val="790709"/>
          </a:solidFill>
          <a:ln w="7620">
            <a:solidFill>
              <a:srgbClr val="922022"/>
            </a:solidFill>
            <a:prstDash val="solid"/>
          </a:ln>
        </p:spPr>
        <p:txBody>
          <a:bodyPr/>
          <a:lstStyle/>
          <a:p>
            <a:endParaRPr lang="en-US"/>
          </a:p>
        </p:txBody>
      </p:sp>
      <p:pic>
        <p:nvPicPr>
          <p:cNvPr id="7" name="Image 1" descr="preencoded.png"/>
          <p:cNvPicPr>
            <a:picLocks noChangeAspect="1"/>
          </p:cNvPicPr>
          <p:nvPr/>
        </p:nvPicPr>
        <p:blipFill>
          <a:blip r:embed="rId4"/>
          <a:stretch>
            <a:fillRect/>
          </a:stretch>
        </p:blipFill>
        <p:spPr>
          <a:xfrm>
            <a:off x="6244233" y="1648658"/>
            <a:ext cx="255270" cy="319088"/>
          </a:xfrm>
          <a:prstGeom prst="rect">
            <a:avLst/>
          </a:prstGeom>
        </p:spPr>
      </p:pic>
      <p:sp>
        <p:nvSpPr>
          <p:cNvPr id="8" name="Text 4"/>
          <p:cNvSpPr/>
          <p:nvPr/>
        </p:nvSpPr>
        <p:spPr>
          <a:xfrm>
            <a:off x="7329249" y="1568887"/>
            <a:ext cx="2127528" cy="26586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Summer Months</a:t>
            </a:r>
            <a:endParaRPr lang="en-US" sz="1650" dirty="0"/>
          </a:p>
        </p:txBody>
      </p:sp>
      <p:sp>
        <p:nvSpPr>
          <p:cNvPr id="9" name="Text 5"/>
          <p:cNvSpPr/>
          <p:nvPr/>
        </p:nvSpPr>
        <p:spPr>
          <a:xfrm>
            <a:off x="7329249" y="1949529"/>
            <a:ext cx="6631067" cy="306229"/>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June, July, and August show highest traffic volumes</a:t>
            </a:r>
            <a:endParaRPr lang="en-US" sz="1500" dirty="0"/>
          </a:p>
        </p:txBody>
      </p:sp>
      <p:sp>
        <p:nvSpPr>
          <p:cNvPr id="10" name="Shape 6"/>
          <p:cNvSpPr/>
          <p:nvPr/>
        </p:nvSpPr>
        <p:spPr>
          <a:xfrm>
            <a:off x="6564392" y="3058001"/>
            <a:ext cx="574358" cy="22860"/>
          </a:xfrm>
          <a:prstGeom prst="roundRect">
            <a:avLst>
              <a:gd name="adj" fmla="val 351809"/>
            </a:avLst>
          </a:prstGeom>
          <a:solidFill>
            <a:srgbClr val="922022"/>
          </a:solidFill>
          <a:ln/>
        </p:spPr>
        <p:txBody>
          <a:bodyPr/>
          <a:lstStyle/>
          <a:p>
            <a:endParaRPr lang="en-US"/>
          </a:p>
        </p:txBody>
      </p:sp>
      <p:sp>
        <p:nvSpPr>
          <p:cNvPr id="11" name="Shape 7"/>
          <p:cNvSpPr/>
          <p:nvPr/>
        </p:nvSpPr>
        <p:spPr>
          <a:xfrm>
            <a:off x="6156484" y="2854047"/>
            <a:ext cx="430768" cy="430768"/>
          </a:xfrm>
          <a:prstGeom prst="roundRect">
            <a:avLst>
              <a:gd name="adj" fmla="val 18670"/>
            </a:avLst>
          </a:prstGeom>
          <a:solidFill>
            <a:srgbClr val="790709"/>
          </a:solidFill>
          <a:ln w="7620">
            <a:solidFill>
              <a:srgbClr val="922022"/>
            </a:solidFill>
            <a:prstDash val="solid"/>
          </a:ln>
        </p:spPr>
        <p:txBody>
          <a:bodyPr/>
          <a:lstStyle/>
          <a:p>
            <a:endParaRPr lang="en-US"/>
          </a:p>
        </p:txBody>
      </p:sp>
      <p:pic>
        <p:nvPicPr>
          <p:cNvPr id="12" name="Image 2" descr="preencoded.png"/>
          <p:cNvPicPr>
            <a:picLocks noChangeAspect="1"/>
          </p:cNvPicPr>
          <p:nvPr/>
        </p:nvPicPr>
        <p:blipFill>
          <a:blip r:embed="rId5"/>
          <a:stretch>
            <a:fillRect/>
          </a:stretch>
        </p:blipFill>
        <p:spPr>
          <a:xfrm>
            <a:off x="6244233" y="2909888"/>
            <a:ext cx="255270" cy="319088"/>
          </a:xfrm>
          <a:prstGeom prst="rect">
            <a:avLst/>
          </a:prstGeom>
        </p:spPr>
      </p:pic>
      <p:sp>
        <p:nvSpPr>
          <p:cNvPr id="13" name="Text 8"/>
          <p:cNvSpPr/>
          <p:nvPr/>
        </p:nvSpPr>
        <p:spPr>
          <a:xfrm>
            <a:off x="7329249" y="2830116"/>
            <a:ext cx="2127528" cy="26586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Holiday Weekends</a:t>
            </a:r>
            <a:endParaRPr lang="en-US" sz="1650" dirty="0"/>
          </a:p>
        </p:txBody>
      </p:sp>
      <p:sp>
        <p:nvSpPr>
          <p:cNvPr id="14" name="Text 9"/>
          <p:cNvSpPr/>
          <p:nvPr/>
        </p:nvSpPr>
        <p:spPr>
          <a:xfrm>
            <a:off x="7329249" y="3210758"/>
            <a:ext cx="6631067" cy="306229"/>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Thanksgiving, Christmas, and New Year's create traffic spikes</a:t>
            </a:r>
            <a:endParaRPr lang="en-US" sz="1500" dirty="0"/>
          </a:p>
        </p:txBody>
      </p:sp>
      <p:sp>
        <p:nvSpPr>
          <p:cNvPr id="15" name="Shape 10"/>
          <p:cNvSpPr/>
          <p:nvPr/>
        </p:nvSpPr>
        <p:spPr>
          <a:xfrm>
            <a:off x="6564392" y="4319230"/>
            <a:ext cx="574358" cy="22860"/>
          </a:xfrm>
          <a:prstGeom prst="roundRect">
            <a:avLst>
              <a:gd name="adj" fmla="val 351809"/>
            </a:avLst>
          </a:prstGeom>
          <a:solidFill>
            <a:srgbClr val="922022"/>
          </a:solidFill>
          <a:ln/>
        </p:spPr>
        <p:txBody>
          <a:bodyPr/>
          <a:lstStyle/>
          <a:p>
            <a:endParaRPr lang="en-US"/>
          </a:p>
        </p:txBody>
      </p:sp>
      <p:sp>
        <p:nvSpPr>
          <p:cNvPr id="16" name="Shape 11"/>
          <p:cNvSpPr/>
          <p:nvPr/>
        </p:nvSpPr>
        <p:spPr>
          <a:xfrm>
            <a:off x="6156484" y="4115276"/>
            <a:ext cx="430768" cy="430768"/>
          </a:xfrm>
          <a:prstGeom prst="roundRect">
            <a:avLst>
              <a:gd name="adj" fmla="val 18670"/>
            </a:avLst>
          </a:prstGeom>
          <a:solidFill>
            <a:srgbClr val="790709"/>
          </a:solidFill>
          <a:ln w="7620">
            <a:solidFill>
              <a:srgbClr val="922022"/>
            </a:solidFill>
            <a:prstDash val="solid"/>
          </a:ln>
        </p:spPr>
        <p:txBody>
          <a:bodyPr/>
          <a:lstStyle/>
          <a:p>
            <a:endParaRPr lang="en-US"/>
          </a:p>
        </p:txBody>
      </p:sp>
      <p:pic>
        <p:nvPicPr>
          <p:cNvPr id="17" name="Image 3" descr="preencoded.png"/>
          <p:cNvPicPr>
            <a:picLocks noChangeAspect="1"/>
          </p:cNvPicPr>
          <p:nvPr/>
        </p:nvPicPr>
        <p:blipFill>
          <a:blip r:embed="rId6"/>
          <a:stretch>
            <a:fillRect/>
          </a:stretch>
        </p:blipFill>
        <p:spPr>
          <a:xfrm>
            <a:off x="6244233" y="4171117"/>
            <a:ext cx="255270" cy="319088"/>
          </a:xfrm>
          <a:prstGeom prst="rect">
            <a:avLst/>
          </a:prstGeom>
        </p:spPr>
      </p:pic>
      <p:sp>
        <p:nvSpPr>
          <p:cNvPr id="18" name="Text 12"/>
          <p:cNvSpPr/>
          <p:nvPr/>
        </p:nvSpPr>
        <p:spPr>
          <a:xfrm>
            <a:off x="7329249" y="4091345"/>
            <a:ext cx="2127528" cy="26586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Peak Hours</a:t>
            </a:r>
            <a:endParaRPr lang="en-US" sz="1650" dirty="0"/>
          </a:p>
        </p:txBody>
      </p:sp>
      <p:sp>
        <p:nvSpPr>
          <p:cNvPr id="19" name="Text 13"/>
          <p:cNvSpPr/>
          <p:nvPr/>
        </p:nvSpPr>
        <p:spPr>
          <a:xfrm>
            <a:off x="7329249" y="4471988"/>
            <a:ext cx="6631067" cy="306229"/>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Morning (7-10 AM) and evening (4-7 PM) rush hours</a:t>
            </a:r>
            <a:endParaRPr lang="en-US" sz="1500" dirty="0"/>
          </a:p>
        </p:txBody>
      </p:sp>
      <p:sp>
        <p:nvSpPr>
          <p:cNvPr id="20" name="Shape 14"/>
          <p:cNvSpPr/>
          <p:nvPr/>
        </p:nvSpPr>
        <p:spPr>
          <a:xfrm>
            <a:off x="6564392" y="5580459"/>
            <a:ext cx="574358" cy="22860"/>
          </a:xfrm>
          <a:prstGeom prst="roundRect">
            <a:avLst>
              <a:gd name="adj" fmla="val 351809"/>
            </a:avLst>
          </a:prstGeom>
          <a:solidFill>
            <a:srgbClr val="922022"/>
          </a:solidFill>
          <a:ln/>
        </p:spPr>
        <p:txBody>
          <a:bodyPr/>
          <a:lstStyle/>
          <a:p>
            <a:endParaRPr lang="en-US"/>
          </a:p>
        </p:txBody>
      </p:sp>
      <p:sp>
        <p:nvSpPr>
          <p:cNvPr id="21" name="Shape 15"/>
          <p:cNvSpPr/>
          <p:nvPr/>
        </p:nvSpPr>
        <p:spPr>
          <a:xfrm>
            <a:off x="6156484" y="5376505"/>
            <a:ext cx="430768" cy="430768"/>
          </a:xfrm>
          <a:prstGeom prst="roundRect">
            <a:avLst>
              <a:gd name="adj" fmla="val 18670"/>
            </a:avLst>
          </a:prstGeom>
          <a:solidFill>
            <a:srgbClr val="790709"/>
          </a:solidFill>
          <a:ln w="7620">
            <a:solidFill>
              <a:srgbClr val="922022"/>
            </a:solidFill>
            <a:prstDash val="solid"/>
          </a:ln>
        </p:spPr>
        <p:txBody>
          <a:bodyPr/>
          <a:lstStyle/>
          <a:p>
            <a:endParaRPr lang="en-US"/>
          </a:p>
        </p:txBody>
      </p:sp>
      <p:pic>
        <p:nvPicPr>
          <p:cNvPr id="22" name="Image 4" descr="preencoded.png"/>
          <p:cNvPicPr>
            <a:picLocks noChangeAspect="1"/>
          </p:cNvPicPr>
          <p:nvPr/>
        </p:nvPicPr>
        <p:blipFill>
          <a:blip r:embed="rId7"/>
          <a:stretch>
            <a:fillRect/>
          </a:stretch>
        </p:blipFill>
        <p:spPr>
          <a:xfrm>
            <a:off x="6244233" y="5432346"/>
            <a:ext cx="255270" cy="319088"/>
          </a:xfrm>
          <a:prstGeom prst="rect">
            <a:avLst/>
          </a:prstGeom>
        </p:spPr>
      </p:pic>
      <p:sp>
        <p:nvSpPr>
          <p:cNvPr id="23" name="Text 16"/>
          <p:cNvSpPr/>
          <p:nvPr/>
        </p:nvSpPr>
        <p:spPr>
          <a:xfrm>
            <a:off x="7329249" y="5352574"/>
            <a:ext cx="2127528" cy="26586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Winter Months</a:t>
            </a:r>
            <a:endParaRPr lang="en-US" sz="1650" dirty="0"/>
          </a:p>
        </p:txBody>
      </p:sp>
      <p:sp>
        <p:nvSpPr>
          <p:cNvPr id="24" name="Text 17"/>
          <p:cNvSpPr/>
          <p:nvPr/>
        </p:nvSpPr>
        <p:spPr>
          <a:xfrm>
            <a:off x="7329249" y="5733217"/>
            <a:ext cx="6631067" cy="306229"/>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December-February show reduced traffic due to weather</a:t>
            </a:r>
            <a:endParaRPr lang="en-US" sz="1500" dirty="0"/>
          </a:p>
        </p:txBody>
      </p:sp>
      <p:sp>
        <p:nvSpPr>
          <p:cNvPr id="25" name="Text 18"/>
          <p:cNvSpPr/>
          <p:nvPr/>
        </p:nvSpPr>
        <p:spPr>
          <a:xfrm>
            <a:off x="6156484" y="6446282"/>
            <a:ext cx="7803833" cy="1224915"/>
          </a:xfrm>
          <a:prstGeom prst="rect">
            <a:avLst/>
          </a:prstGeom>
          <a:noFill/>
          <a:ln/>
        </p:spPr>
        <p:txBody>
          <a:bodyPr wrap="square" lIns="0" tIns="0" rIns="0" bIns="0" rtlCol="0" anchor="t"/>
          <a:lstStyle/>
          <a:p>
            <a:pPr marL="0" indent="0" algn="l">
              <a:lnSpc>
                <a:spcPts val="2400"/>
              </a:lnSpc>
              <a:buNone/>
            </a:pPr>
            <a:r>
              <a:rPr lang="en-US" sz="1500" dirty="0">
                <a:solidFill>
                  <a:srgbClr val="E5E0DF"/>
                </a:solidFill>
                <a:latin typeface="Barlow" pitchFamily="34" charset="0"/>
                <a:ea typeface="Barlow" pitchFamily="34" charset="-122"/>
                <a:cs typeface="Barlow" pitchFamily="34" charset="-120"/>
              </a:rPr>
              <a:t>Our SARIMA time series analysis captured clear seasonality trends in traffic patterns. Fridays and Sundays consistently show higher traffic volumes than midweek days. Weather events, particularly snowfall and heavy rain, significantly reduce traffic volume by 10-20% during event days.</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4628" y="655796"/>
            <a:ext cx="7321272" cy="662345"/>
          </a:xfrm>
          <a:prstGeom prst="rect">
            <a:avLst/>
          </a:prstGeom>
          <a:noFill/>
          <a:ln/>
        </p:spPr>
        <p:txBody>
          <a:bodyPr wrap="none" lIns="0" tIns="0" rIns="0" bIns="0" rtlCol="0" anchor="t"/>
          <a:lstStyle/>
          <a:p>
            <a:pPr marL="0" indent="0" algn="l">
              <a:lnSpc>
                <a:spcPts val="5200"/>
              </a:lnSpc>
              <a:buNone/>
            </a:pPr>
            <a:r>
              <a:rPr lang="en-US" sz="4150" dirty="0">
                <a:solidFill>
                  <a:srgbClr val="FFFFFF"/>
                </a:solidFill>
                <a:latin typeface="Barlow Medium" pitchFamily="34" charset="0"/>
                <a:ea typeface="Barlow Medium" pitchFamily="34" charset="-122"/>
                <a:cs typeface="Barlow Medium" pitchFamily="34" charset="-120"/>
              </a:rPr>
              <a:t>Impact of NYC Events on Traffic</a:t>
            </a:r>
            <a:endParaRPr lang="en-US" sz="4150" dirty="0"/>
          </a:p>
        </p:txBody>
      </p:sp>
      <p:sp>
        <p:nvSpPr>
          <p:cNvPr id="3" name="Text 1"/>
          <p:cNvSpPr/>
          <p:nvPr/>
        </p:nvSpPr>
        <p:spPr>
          <a:xfrm>
            <a:off x="2039422" y="2221111"/>
            <a:ext cx="2649855" cy="331232"/>
          </a:xfrm>
          <a:prstGeom prst="rect">
            <a:avLst/>
          </a:prstGeom>
          <a:noFill/>
          <a:ln/>
        </p:spPr>
        <p:txBody>
          <a:bodyPr wrap="none" lIns="0" tIns="0" rIns="0" bIns="0" rtlCol="0" anchor="t"/>
          <a:lstStyle/>
          <a:p>
            <a:pPr marL="0" indent="0" algn="r">
              <a:lnSpc>
                <a:spcPts val="2600"/>
              </a:lnSpc>
              <a:buNone/>
            </a:pPr>
            <a:r>
              <a:rPr lang="en-US" sz="2050" dirty="0">
                <a:solidFill>
                  <a:srgbClr val="E5E0DF"/>
                </a:solidFill>
                <a:latin typeface="Barlow Medium" pitchFamily="34" charset="0"/>
                <a:ea typeface="Barlow Medium" pitchFamily="34" charset="-122"/>
                <a:cs typeface="Barlow Medium" pitchFamily="34" charset="-120"/>
              </a:rPr>
              <a:t>Major Parades</a:t>
            </a:r>
            <a:endParaRPr lang="en-US" sz="2050" dirty="0"/>
          </a:p>
        </p:txBody>
      </p:sp>
      <p:sp>
        <p:nvSpPr>
          <p:cNvPr id="4" name="Text 2"/>
          <p:cNvSpPr/>
          <p:nvPr/>
        </p:nvSpPr>
        <p:spPr>
          <a:xfrm>
            <a:off x="834628" y="2695337"/>
            <a:ext cx="3854648" cy="762953"/>
          </a:xfrm>
          <a:prstGeom prst="rect">
            <a:avLst/>
          </a:prstGeom>
          <a:noFill/>
          <a:ln/>
        </p:spPr>
        <p:txBody>
          <a:bodyPr wrap="square" lIns="0" tIns="0" rIns="0" bIns="0" rtlCol="0" anchor="t"/>
          <a:lstStyle/>
          <a:p>
            <a:pPr marL="0" indent="0" algn="r">
              <a:lnSpc>
                <a:spcPts val="3000"/>
              </a:lnSpc>
              <a:buNone/>
            </a:pPr>
            <a:r>
              <a:rPr lang="en-US" sz="1850" dirty="0">
                <a:solidFill>
                  <a:srgbClr val="E5E0DF"/>
                </a:solidFill>
                <a:latin typeface="Barlow" pitchFamily="34" charset="0"/>
                <a:ea typeface="Barlow" pitchFamily="34" charset="-122"/>
                <a:cs typeface="Barlow" pitchFamily="34" charset="-120"/>
              </a:rPr>
              <a:t>Thanksgiving Day Parade causes traffic diversion spikes</a:t>
            </a:r>
            <a:endParaRPr lang="en-US" sz="1850" dirty="0"/>
          </a:p>
        </p:txBody>
      </p:sp>
      <p:pic>
        <p:nvPicPr>
          <p:cNvPr id="5" name="Image 0" descr="preencoded.png"/>
          <p:cNvPicPr>
            <a:picLocks noChangeAspect="1"/>
          </p:cNvPicPr>
          <p:nvPr/>
        </p:nvPicPr>
        <p:blipFill>
          <a:blip r:embed="rId3"/>
          <a:stretch>
            <a:fillRect/>
          </a:stretch>
        </p:blipFill>
        <p:spPr>
          <a:xfrm>
            <a:off x="5046940" y="1795105"/>
            <a:ext cx="4536400" cy="4536400"/>
          </a:xfrm>
          <a:prstGeom prst="rect">
            <a:avLst/>
          </a:prstGeom>
        </p:spPr>
      </p:pic>
      <p:pic>
        <p:nvPicPr>
          <p:cNvPr id="6" name="Image 1" descr="preencoded.png"/>
          <p:cNvPicPr>
            <a:picLocks noChangeAspect="1"/>
          </p:cNvPicPr>
          <p:nvPr/>
        </p:nvPicPr>
        <p:blipFill>
          <a:blip r:embed="rId4"/>
          <a:stretch>
            <a:fillRect/>
          </a:stretch>
        </p:blipFill>
        <p:spPr>
          <a:xfrm>
            <a:off x="6013906" y="2717423"/>
            <a:ext cx="356830" cy="446008"/>
          </a:xfrm>
          <a:prstGeom prst="rect">
            <a:avLst/>
          </a:prstGeom>
        </p:spPr>
      </p:pic>
      <p:sp>
        <p:nvSpPr>
          <p:cNvPr id="7" name="Text 3"/>
          <p:cNvSpPr/>
          <p:nvPr/>
        </p:nvSpPr>
        <p:spPr>
          <a:xfrm>
            <a:off x="9941004" y="2030373"/>
            <a:ext cx="2649855" cy="331232"/>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4th of July</a:t>
            </a:r>
            <a:endParaRPr lang="en-US" sz="2050" dirty="0"/>
          </a:p>
        </p:txBody>
      </p:sp>
      <p:sp>
        <p:nvSpPr>
          <p:cNvPr id="8" name="Text 4"/>
          <p:cNvSpPr/>
          <p:nvPr/>
        </p:nvSpPr>
        <p:spPr>
          <a:xfrm>
            <a:off x="9941004" y="2504599"/>
            <a:ext cx="3854768" cy="1144429"/>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Increased movement towards recreational sites via Outerbridge and GWB</a:t>
            </a:r>
            <a:endParaRPr lang="en-US" sz="1850" dirty="0"/>
          </a:p>
        </p:txBody>
      </p:sp>
      <p:pic>
        <p:nvPicPr>
          <p:cNvPr id="9" name="Image 2" descr="preencoded.png"/>
          <p:cNvPicPr>
            <a:picLocks noChangeAspect="1"/>
          </p:cNvPicPr>
          <p:nvPr/>
        </p:nvPicPr>
        <p:blipFill>
          <a:blip r:embed="rId5"/>
          <a:stretch>
            <a:fillRect/>
          </a:stretch>
        </p:blipFill>
        <p:spPr>
          <a:xfrm>
            <a:off x="5046940" y="1795105"/>
            <a:ext cx="4536400" cy="4536400"/>
          </a:xfrm>
          <a:prstGeom prst="rect">
            <a:avLst/>
          </a:prstGeom>
        </p:spPr>
      </p:pic>
      <p:pic>
        <p:nvPicPr>
          <p:cNvPr id="10" name="Image 3" descr="preencoded.png"/>
          <p:cNvPicPr>
            <a:picLocks noChangeAspect="1"/>
          </p:cNvPicPr>
          <p:nvPr/>
        </p:nvPicPr>
        <p:blipFill>
          <a:blip r:embed="rId6"/>
          <a:stretch>
            <a:fillRect/>
          </a:stretch>
        </p:blipFill>
        <p:spPr>
          <a:xfrm>
            <a:off x="8259425" y="2717423"/>
            <a:ext cx="356830" cy="446008"/>
          </a:xfrm>
          <a:prstGeom prst="rect">
            <a:avLst/>
          </a:prstGeom>
        </p:spPr>
      </p:pic>
      <p:sp>
        <p:nvSpPr>
          <p:cNvPr id="11" name="Text 5"/>
          <p:cNvSpPr/>
          <p:nvPr/>
        </p:nvSpPr>
        <p:spPr>
          <a:xfrm>
            <a:off x="9941004" y="4668203"/>
            <a:ext cx="2649855" cy="331232"/>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NYC Marathon</a:t>
            </a:r>
            <a:endParaRPr lang="en-US" sz="2050" dirty="0"/>
          </a:p>
        </p:txBody>
      </p:sp>
      <p:sp>
        <p:nvSpPr>
          <p:cNvPr id="12" name="Text 6"/>
          <p:cNvSpPr/>
          <p:nvPr/>
        </p:nvSpPr>
        <p:spPr>
          <a:xfrm>
            <a:off x="9941004" y="5142428"/>
            <a:ext cx="3854768" cy="762953"/>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Significant traffic pattern changes during route closures</a:t>
            </a:r>
            <a:endParaRPr lang="en-US" sz="1850" dirty="0"/>
          </a:p>
        </p:txBody>
      </p:sp>
      <p:pic>
        <p:nvPicPr>
          <p:cNvPr id="13" name="Image 4" descr="preencoded.png"/>
          <p:cNvPicPr>
            <a:picLocks noChangeAspect="1"/>
          </p:cNvPicPr>
          <p:nvPr/>
        </p:nvPicPr>
        <p:blipFill>
          <a:blip r:embed="rId7"/>
          <a:stretch>
            <a:fillRect/>
          </a:stretch>
        </p:blipFill>
        <p:spPr>
          <a:xfrm>
            <a:off x="5046940" y="1795105"/>
            <a:ext cx="4536400" cy="4536400"/>
          </a:xfrm>
          <a:prstGeom prst="rect">
            <a:avLst/>
          </a:prstGeom>
        </p:spPr>
      </p:pic>
      <p:pic>
        <p:nvPicPr>
          <p:cNvPr id="14" name="Image 5" descr="preencoded.png"/>
          <p:cNvPicPr>
            <a:picLocks noChangeAspect="1"/>
          </p:cNvPicPr>
          <p:nvPr/>
        </p:nvPicPr>
        <p:blipFill>
          <a:blip r:embed="rId8"/>
          <a:stretch>
            <a:fillRect/>
          </a:stretch>
        </p:blipFill>
        <p:spPr>
          <a:xfrm>
            <a:off x="8259425" y="4962942"/>
            <a:ext cx="356830" cy="446008"/>
          </a:xfrm>
          <a:prstGeom prst="rect">
            <a:avLst/>
          </a:prstGeom>
        </p:spPr>
      </p:pic>
      <p:sp>
        <p:nvSpPr>
          <p:cNvPr id="15" name="Text 7"/>
          <p:cNvSpPr/>
          <p:nvPr/>
        </p:nvSpPr>
        <p:spPr>
          <a:xfrm>
            <a:off x="2039422" y="4477464"/>
            <a:ext cx="2649855" cy="331232"/>
          </a:xfrm>
          <a:prstGeom prst="rect">
            <a:avLst/>
          </a:prstGeom>
          <a:noFill/>
          <a:ln/>
        </p:spPr>
        <p:txBody>
          <a:bodyPr wrap="none" lIns="0" tIns="0" rIns="0" bIns="0" rtlCol="0" anchor="t"/>
          <a:lstStyle/>
          <a:p>
            <a:pPr marL="0" indent="0" algn="r">
              <a:lnSpc>
                <a:spcPts val="2600"/>
              </a:lnSpc>
              <a:buNone/>
            </a:pPr>
            <a:r>
              <a:rPr lang="en-US" sz="2050" dirty="0">
                <a:solidFill>
                  <a:srgbClr val="E5E0DF"/>
                </a:solidFill>
                <a:latin typeface="Barlow Medium" pitchFamily="34" charset="0"/>
                <a:ea typeface="Barlow Medium" pitchFamily="34" charset="-122"/>
                <a:cs typeface="Barlow Medium" pitchFamily="34" charset="-120"/>
              </a:rPr>
              <a:t>Major Concerts</a:t>
            </a:r>
            <a:endParaRPr lang="en-US" sz="2050" dirty="0"/>
          </a:p>
        </p:txBody>
      </p:sp>
      <p:sp>
        <p:nvSpPr>
          <p:cNvPr id="16" name="Text 8"/>
          <p:cNvSpPr/>
          <p:nvPr/>
        </p:nvSpPr>
        <p:spPr>
          <a:xfrm>
            <a:off x="834628" y="4951690"/>
            <a:ext cx="3854648" cy="1144429"/>
          </a:xfrm>
          <a:prstGeom prst="rect">
            <a:avLst/>
          </a:prstGeom>
          <a:noFill/>
          <a:ln/>
        </p:spPr>
        <p:txBody>
          <a:bodyPr wrap="square" lIns="0" tIns="0" rIns="0" bIns="0" rtlCol="0" anchor="t"/>
          <a:lstStyle/>
          <a:p>
            <a:pPr marL="0" indent="0" algn="r">
              <a:lnSpc>
                <a:spcPts val="3000"/>
              </a:lnSpc>
              <a:buNone/>
            </a:pPr>
            <a:r>
              <a:rPr lang="en-US" sz="1850" dirty="0">
                <a:solidFill>
                  <a:srgbClr val="E5E0DF"/>
                </a:solidFill>
                <a:latin typeface="Barlow" pitchFamily="34" charset="0"/>
                <a:ea typeface="Barlow" pitchFamily="34" charset="-122"/>
                <a:cs typeface="Barlow" pitchFamily="34" charset="-120"/>
              </a:rPr>
              <a:t>Events at Madison Square Garden and MetLife Stadium impact tunnel usage</a:t>
            </a:r>
            <a:endParaRPr lang="en-US" sz="1850" dirty="0"/>
          </a:p>
        </p:txBody>
      </p:sp>
      <p:pic>
        <p:nvPicPr>
          <p:cNvPr id="17" name="Image 6" descr="preencoded.png"/>
          <p:cNvPicPr>
            <a:picLocks noChangeAspect="1"/>
          </p:cNvPicPr>
          <p:nvPr/>
        </p:nvPicPr>
        <p:blipFill>
          <a:blip r:embed="rId9"/>
          <a:stretch>
            <a:fillRect/>
          </a:stretch>
        </p:blipFill>
        <p:spPr>
          <a:xfrm>
            <a:off x="5046940" y="1795105"/>
            <a:ext cx="4536400" cy="4536400"/>
          </a:xfrm>
          <a:prstGeom prst="rect">
            <a:avLst/>
          </a:prstGeom>
        </p:spPr>
      </p:pic>
      <p:pic>
        <p:nvPicPr>
          <p:cNvPr id="18" name="Image 7" descr="preencoded.png"/>
          <p:cNvPicPr>
            <a:picLocks noChangeAspect="1"/>
          </p:cNvPicPr>
          <p:nvPr/>
        </p:nvPicPr>
        <p:blipFill>
          <a:blip r:embed="rId10"/>
          <a:stretch>
            <a:fillRect/>
          </a:stretch>
        </p:blipFill>
        <p:spPr>
          <a:xfrm>
            <a:off x="6013906" y="4962942"/>
            <a:ext cx="356830" cy="446008"/>
          </a:xfrm>
          <a:prstGeom prst="rect">
            <a:avLst/>
          </a:prstGeom>
        </p:spPr>
      </p:pic>
      <p:sp>
        <p:nvSpPr>
          <p:cNvPr id="19" name="Text 9"/>
          <p:cNvSpPr/>
          <p:nvPr/>
        </p:nvSpPr>
        <p:spPr>
          <a:xfrm>
            <a:off x="834628" y="6599753"/>
            <a:ext cx="12961144" cy="1144429"/>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Our analysis revealed that NYC events have a substantial impact on traffic patterns across Port Authority facilities. The Power BI dashboard maps these event-driven traffic trends, showing how different facilities experience varying levels of congestion during specific events.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658178"/>
            <a:ext cx="6591300" cy="664726"/>
          </a:xfrm>
          <a:prstGeom prst="rect">
            <a:avLst/>
          </a:prstGeom>
          <a:noFill/>
          <a:ln/>
        </p:spPr>
        <p:txBody>
          <a:bodyPr wrap="none" lIns="0" tIns="0" rIns="0" bIns="0" rtlCol="0" anchor="t"/>
          <a:lstStyle/>
          <a:p>
            <a:pPr marL="0" indent="0" algn="l">
              <a:lnSpc>
                <a:spcPts val="5200"/>
              </a:lnSpc>
              <a:buNone/>
            </a:pPr>
            <a:r>
              <a:rPr lang="en-US" sz="4150" dirty="0">
                <a:solidFill>
                  <a:srgbClr val="FFFFFF"/>
                </a:solidFill>
                <a:latin typeface="Barlow Medium" pitchFamily="34" charset="0"/>
                <a:ea typeface="Barlow Medium" pitchFamily="34" charset="-122"/>
                <a:cs typeface="Barlow Medium" pitchFamily="34" charset="-120"/>
              </a:rPr>
              <a:t>Power BI Dashboard Insights</a:t>
            </a:r>
            <a:endParaRPr lang="en-US" sz="4150" dirty="0"/>
          </a:p>
        </p:txBody>
      </p:sp>
      <p:pic>
        <p:nvPicPr>
          <p:cNvPr id="3" name="Image 0" descr="preencoded.png"/>
          <p:cNvPicPr>
            <a:picLocks noChangeAspect="1"/>
          </p:cNvPicPr>
          <p:nvPr/>
        </p:nvPicPr>
        <p:blipFill>
          <a:blip r:embed="rId3"/>
          <a:stretch>
            <a:fillRect/>
          </a:stretch>
        </p:blipFill>
        <p:spPr>
          <a:xfrm>
            <a:off x="837724" y="1801535"/>
            <a:ext cx="4078962" cy="2520910"/>
          </a:xfrm>
          <a:prstGeom prst="rect">
            <a:avLst/>
          </a:prstGeom>
        </p:spPr>
      </p:pic>
      <p:sp>
        <p:nvSpPr>
          <p:cNvPr id="4" name="Text 1"/>
          <p:cNvSpPr/>
          <p:nvPr/>
        </p:nvSpPr>
        <p:spPr>
          <a:xfrm>
            <a:off x="837724" y="4621530"/>
            <a:ext cx="2659380" cy="33242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Feature Importance</a:t>
            </a:r>
            <a:endParaRPr lang="en-US" sz="2050" dirty="0"/>
          </a:p>
        </p:txBody>
      </p:sp>
      <p:sp>
        <p:nvSpPr>
          <p:cNvPr id="5" name="Text 2"/>
          <p:cNvSpPr/>
          <p:nvPr/>
        </p:nvSpPr>
        <p:spPr>
          <a:xfrm>
            <a:off x="837724" y="5097542"/>
            <a:ext cx="4078962" cy="1531620"/>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Visualization of key factors affecting traffic volume across facilities, highlighting the relative importance of time, weather, and facility type.</a:t>
            </a:r>
            <a:endParaRPr lang="en-US" sz="1850" dirty="0"/>
          </a:p>
        </p:txBody>
      </p:sp>
      <p:pic>
        <p:nvPicPr>
          <p:cNvPr id="6" name="Image 1" descr="preencoded.png"/>
          <p:cNvPicPr>
            <a:picLocks noChangeAspect="1"/>
          </p:cNvPicPr>
          <p:nvPr/>
        </p:nvPicPr>
        <p:blipFill>
          <a:blip r:embed="rId4"/>
          <a:stretch>
            <a:fillRect/>
          </a:stretch>
        </p:blipFill>
        <p:spPr>
          <a:xfrm>
            <a:off x="5275659" y="1801535"/>
            <a:ext cx="4078962" cy="2520910"/>
          </a:xfrm>
          <a:prstGeom prst="rect">
            <a:avLst/>
          </a:prstGeom>
        </p:spPr>
      </p:pic>
      <p:sp>
        <p:nvSpPr>
          <p:cNvPr id="7" name="Text 3"/>
          <p:cNvSpPr/>
          <p:nvPr/>
        </p:nvSpPr>
        <p:spPr>
          <a:xfrm>
            <a:off x="5275659" y="4621530"/>
            <a:ext cx="2659380" cy="33242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Violation Analysis</a:t>
            </a:r>
            <a:endParaRPr lang="en-US" sz="2050" dirty="0"/>
          </a:p>
        </p:txBody>
      </p:sp>
      <p:sp>
        <p:nvSpPr>
          <p:cNvPr id="8" name="Text 4"/>
          <p:cNvSpPr/>
          <p:nvPr/>
        </p:nvSpPr>
        <p:spPr>
          <a:xfrm>
            <a:off x="5275659" y="5097542"/>
            <a:ext cx="4078962" cy="1531620"/>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Segmentation of toll violations by facility and time period, revealing patterns and potential enforcement opportunities.</a:t>
            </a:r>
            <a:endParaRPr lang="en-US" sz="1850" dirty="0"/>
          </a:p>
        </p:txBody>
      </p:sp>
      <p:pic>
        <p:nvPicPr>
          <p:cNvPr id="9" name="Image 2" descr="preencoded.png"/>
          <p:cNvPicPr>
            <a:picLocks noChangeAspect="1"/>
          </p:cNvPicPr>
          <p:nvPr/>
        </p:nvPicPr>
        <p:blipFill>
          <a:blip r:embed="rId5"/>
          <a:stretch>
            <a:fillRect/>
          </a:stretch>
        </p:blipFill>
        <p:spPr>
          <a:xfrm>
            <a:off x="9713595" y="1801535"/>
            <a:ext cx="4079081" cy="2521029"/>
          </a:xfrm>
          <a:prstGeom prst="rect">
            <a:avLst/>
          </a:prstGeom>
        </p:spPr>
      </p:pic>
      <p:sp>
        <p:nvSpPr>
          <p:cNvPr id="10" name="Text 5"/>
          <p:cNvSpPr/>
          <p:nvPr/>
        </p:nvSpPr>
        <p:spPr>
          <a:xfrm>
            <a:off x="9713595" y="4621649"/>
            <a:ext cx="2659380" cy="33242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Barlow Medium" pitchFamily="34" charset="0"/>
                <a:ea typeface="Barlow Medium" pitchFamily="34" charset="-122"/>
                <a:cs typeface="Barlow Medium" pitchFamily="34" charset="-120"/>
              </a:rPr>
              <a:t>Seasonal Trends</a:t>
            </a:r>
            <a:endParaRPr lang="en-US" sz="2050" dirty="0"/>
          </a:p>
        </p:txBody>
      </p:sp>
      <p:sp>
        <p:nvSpPr>
          <p:cNvPr id="11" name="Text 6"/>
          <p:cNvSpPr/>
          <p:nvPr/>
        </p:nvSpPr>
        <p:spPr>
          <a:xfrm>
            <a:off x="9713595" y="5097661"/>
            <a:ext cx="4079081" cy="1531620"/>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Interactive visualization of traffic patterns by month, day of week, and time of day, with weather pattern overlays to show correlation.</a:t>
            </a:r>
            <a:endParaRPr lang="en-US" sz="1850" dirty="0"/>
          </a:p>
        </p:txBody>
      </p:sp>
      <p:sp>
        <p:nvSpPr>
          <p:cNvPr id="12" name="Text 7"/>
          <p:cNvSpPr/>
          <p:nvPr/>
        </p:nvSpPr>
        <p:spPr>
          <a:xfrm>
            <a:off x="837724" y="6898481"/>
            <a:ext cx="12954952" cy="765810"/>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Barlow" pitchFamily="34" charset="0"/>
                <a:ea typeface="Barlow" pitchFamily="34" charset="-122"/>
                <a:cs typeface="Barlow" pitchFamily="34" charset="-120"/>
              </a:rPr>
              <a:t>Our comprehensive Power BI dashboard provides interactive visualizations for each project question, enabling stakeholders to explore the data and derive actionable insights for operational improvements.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1245" y="825460"/>
            <a:ext cx="5259943" cy="527685"/>
          </a:xfrm>
          <a:prstGeom prst="rect">
            <a:avLst/>
          </a:prstGeom>
          <a:noFill/>
          <a:ln/>
        </p:spPr>
        <p:txBody>
          <a:bodyPr wrap="none" lIns="0" tIns="0" rIns="0" bIns="0" rtlCol="0" anchor="t"/>
          <a:lstStyle/>
          <a:p>
            <a:pPr marL="0" indent="0" algn="l">
              <a:lnSpc>
                <a:spcPts val="4150"/>
              </a:lnSpc>
              <a:buNone/>
            </a:pPr>
            <a:r>
              <a:rPr lang="en-US" sz="3300" dirty="0">
                <a:solidFill>
                  <a:srgbClr val="FFFFFF"/>
                </a:solidFill>
                <a:latin typeface="Barlow Medium" pitchFamily="34" charset="0"/>
                <a:ea typeface="Barlow Medium" pitchFamily="34" charset="-122"/>
                <a:cs typeface="Barlow Medium" pitchFamily="34" charset="-120"/>
              </a:rPr>
              <a:t>Strategic Recommendations</a:t>
            </a:r>
            <a:endParaRPr lang="en-US" sz="3300" dirty="0"/>
          </a:p>
        </p:txBody>
      </p:sp>
      <p:pic>
        <p:nvPicPr>
          <p:cNvPr id="4" name="Image 1" descr="preencoded.png"/>
          <p:cNvPicPr>
            <a:picLocks noChangeAspect="1"/>
          </p:cNvPicPr>
          <p:nvPr/>
        </p:nvPicPr>
        <p:blipFill>
          <a:blip r:embed="rId4"/>
          <a:stretch>
            <a:fillRect/>
          </a:stretch>
        </p:blipFill>
        <p:spPr>
          <a:xfrm>
            <a:off x="6151245" y="1638062"/>
            <a:ext cx="949762" cy="1669494"/>
          </a:xfrm>
          <a:prstGeom prst="rect">
            <a:avLst/>
          </a:prstGeom>
        </p:spPr>
      </p:pic>
      <p:sp>
        <p:nvSpPr>
          <p:cNvPr id="5" name="Text 1"/>
          <p:cNvSpPr/>
          <p:nvPr/>
        </p:nvSpPr>
        <p:spPr>
          <a:xfrm>
            <a:off x="7385923" y="1827967"/>
            <a:ext cx="2156222" cy="263843"/>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Monitor Critical Factors</a:t>
            </a:r>
            <a:endParaRPr lang="en-US" sz="1650" dirty="0"/>
          </a:p>
        </p:txBody>
      </p:sp>
      <p:sp>
        <p:nvSpPr>
          <p:cNvPr id="6" name="Text 2"/>
          <p:cNvSpPr/>
          <p:nvPr/>
        </p:nvSpPr>
        <p:spPr>
          <a:xfrm>
            <a:off x="7385923" y="2205752"/>
            <a:ext cx="6579632" cy="911900"/>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Track weather forecasts, focus resources on peak times (Friday afternoons, Sunday evenings, summer holidays), and enhance toll violation detection during high-traffic periods.</a:t>
            </a:r>
            <a:endParaRPr lang="en-US" sz="1450" dirty="0"/>
          </a:p>
        </p:txBody>
      </p:sp>
      <p:pic>
        <p:nvPicPr>
          <p:cNvPr id="7" name="Image 2" descr="preencoded.png"/>
          <p:cNvPicPr>
            <a:picLocks noChangeAspect="1"/>
          </p:cNvPicPr>
          <p:nvPr/>
        </p:nvPicPr>
        <p:blipFill>
          <a:blip r:embed="rId5"/>
          <a:stretch>
            <a:fillRect/>
          </a:stretch>
        </p:blipFill>
        <p:spPr>
          <a:xfrm>
            <a:off x="6151245" y="3307556"/>
            <a:ext cx="949762" cy="1365528"/>
          </a:xfrm>
          <a:prstGeom prst="rect">
            <a:avLst/>
          </a:prstGeom>
        </p:spPr>
      </p:pic>
      <p:sp>
        <p:nvSpPr>
          <p:cNvPr id="8" name="Text 3"/>
          <p:cNvSpPr/>
          <p:nvPr/>
        </p:nvSpPr>
        <p:spPr>
          <a:xfrm>
            <a:off x="7385923" y="3497461"/>
            <a:ext cx="2438519" cy="263843"/>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Operational Improvements</a:t>
            </a:r>
            <a:endParaRPr lang="en-US" sz="1650" dirty="0"/>
          </a:p>
        </p:txBody>
      </p:sp>
      <p:sp>
        <p:nvSpPr>
          <p:cNvPr id="9" name="Text 4"/>
          <p:cNvSpPr/>
          <p:nvPr/>
        </p:nvSpPr>
        <p:spPr>
          <a:xfrm>
            <a:off x="7385923" y="3875246"/>
            <a:ext cx="6579632" cy="607933"/>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Expand EZPASS usage to improve throughput and consider dynamic toll adjustments during peak holiday weekends to distribute demand more evenly.</a:t>
            </a:r>
            <a:endParaRPr lang="en-US" sz="1450" dirty="0"/>
          </a:p>
        </p:txBody>
      </p:sp>
      <p:pic>
        <p:nvPicPr>
          <p:cNvPr id="10" name="Image 3" descr="preencoded.png"/>
          <p:cNvPicPr>
            <a:picLocks noChangeAspect="1"/>
          </p:cNvPicPr>
          <p:nvPr/>
        </p:nvPicPr>
        <p:blipFill>
          <a:blip r:embed="rId6"/>
          <a:stretch>
            <a:fillRect/>
          </a:stretch>
        </p:blipFill>
        <p:spPr>
          <a:xfrm>
            <a:off x="6151245" y="4673084"/>
            <a:ext cx="949762" cy="1365528"/>
          </a:xfrm>
          <a:prstGeom prst="rect">
            <a:avLst/>
          </a:prstGeom>
        </p:spPr>
      </p:pic>
      <p:sp>
        <p:nvSpPr>
          <p:cNvPr id="11" name="Text 5"/>
          <p:cNvSpPr/>
          <p:nvPr/>
        </p:nvSpPr>
        <p:spPr>
          <a:xfrm>
            <a:off x="7385923" y="4862989"/>
            <a:ext cx="2356247" cy="263843"/>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Enhanced Data Collection</a:t>
            </a:r>
            <a:endParaRPr lang="en-US" sz="1650" dirty="0"/>
          </a:p>
        </p:txBody>
      </p:sp>
      <p:sp>
        <p:nvSpPr>
          <p:cNvPr id="12" name="Text 6"/>
          <p:cNvSpPr/>
          <p:nvPr/>
        </p:nvSpPr>
        <p:spPr>
          <a:xfrm>
            <a:off x="7385923" y="5240774"/>
            <a:ext cx="6579632" cy="607933"/>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Implement special event tagging, deploy IoT sensors for real-time speed data, and incorporate exogenous factors like gas prices and public transit disruptions.</a:t>
            </a:r>
            <a:endParaRPr lang="en-US" sz="1450" dirty="0"/>
          </a:p>
        </p:txBody>
      </p:sp>
      <p:pic>
        <p:nvPicPr>
          <p:cNvPr id="13" name="Image 4" descr="preencoded.png"/>
          <p:cNvPicPr>
            <a:picLocks noChangeAspect="1"/>
          </p:cNvPicPr>
          <p:nvPr/>
        </p:nvPicPr>
        <p:blipFill>
          <a:blip r:embed="rId7"/>
          <a:stretch>
            <a:fillRect/>
          </a:stretch>
        </p:blipFill>
        <p:spPr>
          <a:xfrm>
            <a:off x="6151245" y="6038612"/>
            <a:ext cx="949762" cy="1365528"/>
          </a:xfrm>
          <a:prstGeom prst="rect">
            <a:avLst/>
          </a:prstGeom>
        </p:spPr>
      </p:pic>
      <p:sp>
        <p:nvSpPr>
          <p:cNvPr id="14" name="Text 7"/>
          <p:cNvSpPr/>
          <p:nvPr/>
        </p:nvSpPr>
        <p:spPr>
          <a:xfrm>
            <a:off x="7385923" y="6228517"/>
            <a:ext cx="2110740" cy="263843"/>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Barlow Medium" pitchFamily="34" charset="0"/>
                <a:ea typeface="Barlow Medium" pitchFamily="34" charset="-122"/>
                <a:cs typeface="Barlow Medium" pitchFamily="34" charset="-120"/>
              </a:rPr>
              <a:t>Strategic Initiatives</a:t>
            </a:r>
            <a:endParaRPr lang="en-US" sz="1650" dirty="0"/>
          </a:p>
        </p:txBody>
      </p:sp>
      <p:sp>
        <p:nvSpPr>
          <p:cNvPr id="15" name="Text 8"/>
          <p:cNvSpPr/>
          <p:nvPr/>
        </p:nvSpPr>
        <p:spPr>
          <a:xfrm>
            <a:off x="7385923" y="6606302"/>
            <a:ext cx="6579632" cy="607933"/>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Barlow" pitchFamily="34" charset="0"/>
                <a:ea typeface="Barlow" pitchFamily="34" charset="-122"/>
                <a:cs typeface="Barlow" pitchFamily="34" charset="-120"/>
              </a:rPr>
              <a:t>Invest in predictive maintenance during low-traffic windows and improve public communication through dynamic digital boards and mobile apps.</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732</Words>
  <Application>Microsoft Office PowerPoint</Application>
  <PresentationFormat>Custom</PresentationFormat>
  <Paragraphs>81</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Aptos</vt:lpstr>
      <vt:lpstr>Barlow Medium</vt:lpstr>
      <vt:lpstr>Calibri</vt:lpstr>
      <vt:lpstr>Barlow</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Gorremkala, Geetika</cp:lastModifiedBy>
  <cp:revision>3</cp:revision>
  <dcterms:created xsi:type="dcterms:W3CDTF">2025-04-28T03:18:24Z</dcterms:created>
  <dcterms:modified xsi:type="dcterms:W3CDTF">2025-06-13T03:32:18Z</dcterms:modified>
</cp:coreProperties>
</file>